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1"/>
  </p:notesMasterIdLst>
  <p:sldIdLst>
    <p:sldId id="294" r:id="rId2"/>
    <p:sldId id="257" r:id="rId3"/>
    <p:sldId id="307" r:id="rId4"/>
    <p:sldId id="312" r:id="rId5"/>
    <p:sldId id="313" r:id="rId6"/>
    <p:sldId id="314" r:id="rId7"/>
    <p:sldId id="297" r:id="rId8"/>
    <p:sldId id="265" r:id="rId9"/>
    <p:sldId id="298" r:id="rId10"/>
    <p:sldId id="309" r:id="rId11"/>
    <p:sldId id="310" r:id="rId12"/>
    <p:sldId id="318" r:id="rId13"/>
    <p:sldId id="311" r:id="rId14"/>
    <p:sldId id="315" r:id="rId15"/>
    <p:sldId id="316" r:id="rId16"/>
    <p:sldId id="317" r:id="rId17"/>
    <p:sldId id="300" r:id="rId18"/>
    <p:sldId id="299" r:id="rId19"/>
    <p:sldId id="292" r:id="rId2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ver, Virginia" initials="CV" lastIdx="1" clrIdx="0">
    <p:extLst>
      <p:ext uri="{19B8F6BF-5375-455C-9EA6-DF929625EA0E}">
        <p15:presenceInfo xmlns:p15="http://schemas.microsoft.com/office/powerpoint/2012/main" userId="S-1-5-21-1779947270-1921621562-1621917467-72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D1FC"/>
    <a:srgbClr val="0000FF"/>
    <a:srgbClr val="0000CC"/>
    <a:srgbClr val="BE14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62" autoAdjust="0"/>
    <p:restoredTop sz="86324" autoAdjust="0"/>
  </p:normalViewPr>
  <p:slideViewPr>
    <p:cSldViewPr>
      <p:cViewPr varScale="1">
        <p:scale>
          <a:sx n="98" d="100"/>
          <a:sy n="98" d="100"/>
        </p:scale>
        <p:origin x="1104" y="90"/>
      </p:cViewPr>
      <p:guideLst>
        <p:guide orient="horz" pos="2160"/>
        <p:guide pos="2880"/>
      </p:guideLst>
    </p:cSldViewPr>
  </p:slideViewPr>
  <p:outlineViewPr>
    <p:cViewPr>
      <p:scale>
        <a:sx n="33" d="100"/>
        <a:sy n="33" d="100"/>
      </p:scale>
      <p:origin x="0" y="-392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2" d="100"/>
          <a:sy n="72" d="100"/>
        </p:scale>
        <p:origin x="-2682" y="-11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4"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1" y="0"/>
            <a:ext cx="3043344" cy="465455"/>
          </a:xfrm>
          <a:prstGeom prst="rect">
            <a:avLst/>
          </a:prstGeom>
        </p:spPr>
        <p:txBody>
          <a:bodyPr vert="horz" lIns="93315" tIns="46658" rIns="93315" bIns="46658" rtlCol="0"/>
          <a:lstStyle>
            <a:lvl1pPr algn="r">
              <a:defRPr sz="1200"/>
            </a:lvl1pPr>
          </a:lstStyle>
          <a:p>
            <a:fld id="{5B40CF47-31BC-4905-BCE0-78ED8381F80F}" type="datetimeFigureOut">
              <a:rPr lang="en-US" smtClean="0"/>
              <a:t>2/8/2023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1" y="4421823"/>
            <a:ext cx="5618480" cy="4189095"/>
          </a:xfrm>
          <a:prstGeom prst="rect">
            <a:avLst/>
          </a:prstGeom>
        </p:spPr>
        <p:txBody>
          <a:bodyPr vert="horz" lIns="93315" tIns="46658" rIns="93315" bIns="466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4" cy="465455"/>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1" y="8842030"/>
            <a:ext cx="3043344" cy="465455"/>
          </a:xfrm>
          <a:prstGeom prst="rect">
            <a:avLst/>
          </a:prstGeom>
        </p:spPr>
        <p:txBody>
          <a:bodyPr vert="horz" lIns="93315" tIns="46658" rIns="93315" bIns="46658" rtlCol="0" anchor="b"/>
          <a:lstStyle>
            <a:lvl1pPr algn="r">
              <a:defRPr sz="1200"/>
            </a:lvl1pPr>
          </a:lstStyle>
          <a:p>
            <a:fld id="{3D0B07ED-E82D-4301-AD54-F92F594121A1}" type="slidenum">
              <a:rPr lang="en-US" smtClean="0"/>
              <a:t>‹#›</a:t>
            </a:fld>
            <a:endParaRPr lang="en-US" dirty="0"/>
          </a:p>
        </p:txBody>
      </p:sp>
    </p:spTree>
    <p:extLst>
      <p:ext uri="{BB962C8B-B14F-4D97-AF65-F5344CB8AC3E}">
        <p14:creationId xmlns:p14="http://schemas.microsoft.com/office/powerpoint/2010/main" val="1082725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1</a:t>
            </a:fld>
            <a:endParaRPr lang="en-US" dirty="0"/>
          </a:p>
        </p:txBody>
      </p:sp>
    </p:spTree>
    <p:extLst>
      <p:ext uri="{BB962C8B-B14F-4D97-AF65-F5344CB8AC3E}">
        <p14:creationId xmlns:p14="http://schemas.microsoft.com/office/powerpoint/2010/main" val="1576592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2</a:t>
            </a:fld>
            <a:endParaRPr lang="en-US" dirty="0"/>
          </a:p>
        </p:txBody>
      </p:sp>
    </p:spTree>
    <p:extLst>
      <p:ext uri="{BB962C8B-B14F-4D97-AF65-F5344CB8AC3E}">
        <p14:creationId xmlns:p14="http://schemas.microsoft.com/office/powerpoint/2010/main" val="1576592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7</a:t>
            </a:fld>
            <a:endParaRPr lang="en-US" dirty="0"/>
          </a:p>
        </p:txBody>
      </p:sp>
    </p:spTree>
    <p:extLst>
      <p:ext uri="{BB962C8B-B14F-4D97-AF65-F5344CB8AC3E}">
        <p14:creationId xmlns:p14="http://schemas.microsoft.com/office/powerpoint/2010/main" val="3537187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8</a:t>
            </a:fld>
            <a:endParaRPr lang="en-US" dirty="0"/>
          </a:p>
        </p:txBody>
      </p:sp>
    </p:spTree>
    <p:extLst>
      <p:ext uri="{BB962C8B-B14F-4D97-AF65-F5344CB8AC3E}">
        <p14:creationId xmlns:p14="http://schemas.microsoft.com/office/powerpoint/2010/main" val="3537187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Information if you need to contact any of us for any reason. Or check for information. Also</a:t>
            </a:r>
            <a:r>
              <a:rPr lang="en-US" baseline="0" dirty="0"/>
              <a:t> if you need to use a safety net you will email examsafetynet@nysed.gov and ask for  the safety net to be applied.</a:t>
            </a:r>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19</a:t>
            </a:fld>
            <a:endParaRPr lang="en-US" dirty="0"/>
          </a:p>
        </p:txBody>
      </p:sp>
    </p:spTree>
    <p:extLst>
      <p:ext uri="{BB962C8B-B14F-4D97-AF65-F5344CB8AC3E}">
        <p14:creationId xmlns:p14="http://schemas.microsoft.com/office/powerpoint/2010/main" val="1686727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EA2528F-021A-4711-A219-7D48EFC4CF8C}"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A2528F-021A-4711-A219-7D48EFC4CF8C}"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6EA2528F-021A-4711-A219-7D48EFC4CF8C}"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6EA2528F-021A-4711-A219-7D48EFC4CF8C}"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EA2528F-021A-4711-A219-7D48EFC4CF8C}"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0D268B6-A1C9-40F9-81C2-F115334519E7}" type="datetimeFigureOut">
              <a:rPr lang="en-US" smtClean="0"/>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A2528F-021A-4711-A219-7D48EFC4CF8C}"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EA2528F-021A-4711-A219-7D48EFC4CF8C}"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6EA2528F-021A-4711-A219-7D48EFC4CF8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EA2528F-021A-4711-A219-7D48EFC4CF8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EA2528F-021A-4711-A219-7D48EFC4CF8C}"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60D268B6-A1C9-40F9-81C2-F115334519E7}" type="datetimeFigureOut">
              <a:rPr lang="en-US" smtClean="0"/>
              <a:t>2/8/2023</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6EA2528F-021A-4711-A219-7D48EFC4CF8C}"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60D268B6-A1C9-40F9-81C2-F115334519E7}" type="datetimeFigureOut">
              <a:rPr lang="en-US" smtClean="0"/>
              <a:t>2/8/2023</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0D268B6-A1C9-40F9-81C2-F115334519E7}" type="datetimeFigureOut">
              <a:rPr lang="en-US" smtClean="0"/>
              <a:t>2/8/2023</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EA2528F-021A-4711-A219-7D48EFC4CF8C}"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uenroll.identogo.com/workflows/14ZGQ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nystce.nesinc.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nystce.nesinc.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hyperlink" Target="http://www.highered.nysed.gov/tcert/certificate/apply.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UrlBlockedError.aspx" TargetMode="External"/><Relationship Id="rId2" Type="http://schemas.openxmlformats.org/officeDocument/2006/relationships/hyperlink" Target="http://www.highered.nysed.gov/tcert/certificate/certprocess.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highered.nysed.gov/tcert/teach/teachappfaq.html" TargetMode="External"/><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mailto:carverv@canisius.ed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nystce.nesinc.com/" TargetMode="External"/><Relationship Id="rId5" Type="http://schemas.openxmlformats.org/officeDocument/2006/relationships/hyperlink" Target="http://www.highered.nysed.gov/tcert/certificate/" TargetMode="External"/><Relationship Id="rId4" Type="http://schemas.openxmlformats.org/officeDocument/2006/relationships/hyperlink" Target="mailto:teachhelp@mail.nysed.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highered.nysed.gov/tcert/teac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ighered.nysed.gov/tsei/ospr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hyperlink" Target="#close"/><Relationship Id="rId2" Type="http://schemas.openxmlformats.org/officeDocument/2006/relationships/hyperlink" Target="https://uenroll.identogo.com/workflows/14ZGQ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76300" y="533400"/>
            <a:ext cx="7620000" cy="758952"/>
          </a:xfrm>
          <a:solidFill>
            <a:schemeClr val="accent3">
              <a:lumMod val="20000"/>
              <a:lumOff val="80000"/>
            </a:schemeClr>
          </a:solidFill>
          <a:ln w="15875">
            <a:solidFill>
              <a:srgbClr val="C00000"/>
            </a:solidFill>
          </a:ln>
        </p:spPr>
        <p:txBody>
          <a:bodyPr anchor="ctr"/>
          <a:lstStyle/>
          <a:p>
            <a:r>
              <a:rPr lang="en-US" sz="3600" b="1" dirty="0">
                <a:solidFill>
                  <a:srgbClr val="0070C0"/>
                </a:solidFill>
                <a:latin typeface="Times New Roman" panose="02020603050405020304" pitchFamily="18" charset="0"/>
                <a:cs typeface="Times New Roman" panose="02020603050405020304" pitchFamily="18" charset="0"/>
              </a:rPr>
              <a:t>What is TEACH?</a:t>
            </a:r>
            <a:endParaRPr lang="en-US" dirty="0">
              <a:solidFill>
                <a:srgbClr val="0070C0"/>
              </a:solidFill>
            </a:endParaRPr>
          </a:p>
        </p:txBody>
      </p:sp>
      <p:sp>
        <p:nvSpPr>
          <p:cNvPr id="3" name="Content Placeholder 2"/>
          <p:cNvSpPr>
            <a:spLocks noGrp="1"/>
          </p:cNvSpPr>
          <p:nvPr>
            <p:ph sz="quarter" idx="1"/>
          </p:nvPr>
        </p:nvSpPr>
        <p:spPr>
          <a:xfrm>
            <a:off x="723900" y="1981200"/>
            <a:ext cx="7772400" cy="4495800"/>
          </a:xfrm>
          <a:solidFill>
            <a:schemeClr val="bg1"/>
          </a:solidFill>
          <a:ln>
            <a:solidFill>
              <a:srgbClr val="C00000"/>
            </a:solidFill>
          </a:ln>
        </p:spPr>
        <p:txBody>
          <a:bodyPr>
            <a:normAutofit fontScale="25000" lnSpcReduction="20000"/>
          </a:bodyPr>
          <a:lstStyle/>
          <a:p>
            <a:endParaRPr lang="en-US" dirty="0"/>
          </a:p>
          <a:p>
            <a:pPr marL="0" indent="0" algn="ctr">
              <a:lnSpc>
                <a:spcPct val="170000"/>
              </a:lnSpc>
              <a:spcBef>
                <a:spcPts val="0"/>
              </a:spcBef>
              <a:buNone/>
            </a:pPr>
            <a:endParaRPr lang="en-US" sz="3200" b="1"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70000"/>
              </a:lnSpc>
              <a:spcBef>
                <a:spcPts val="0"/>
              </a:spcBef>
              <a:buNone/>
            </a:pPr>
            <a:r>
              <a:rPr lang="en-US" sz="9600" b="1" dirty="0">
                <a:solidFill>
                  <a:schemeClr val="bg2">
                    <a:lumMod val="10000"/>
                  </a:schemeClr>
                </a:solidFill>
                <a:latin typeface="Times New Roman" panose="02020603050405020304" pitchFamily="18" charset="0"/>
                <a:cs typeface="Times New Roman" panose="02020603050405020304" pitchFamily="18" charset="0"/>
              </a:rPr>
              <a:t>TEACH</a:t>
            </a:r>
            <a:r>
              <a:rPr lang="en-US" sz="9600" b="1" dirty="0">
                <a:latin typeface="Times New Roman" panose="02020603050405020304" pitchFamily="18" charset="0"/>
                <a:cs typeface="Times New Roman" panose="02020603050405020304" pitchFamily="18" charset="0"/>
              </a:rPr>
              <a:t> </a:t>
            </a:r>
            <a:r>
              <a:rPr lang="en-US" sz="9600" dirty="0">
                <a:solidFill>
                  <a:schemeClr val="bg2">
                    <a:lumMod val="10000"/>
                  </a:schemeClr>
                </a:solidFill>
                <a:latin typeface="Times New Roman" panose="02020603050405020304" pitchFamily="18" charset="0"/>
                <a:cs typeface="Times New Roman" panose="02020603050405020304" pitchFamily="18" charset="0"/>
              </a:rPr>
              <a:t>is an electronic account, established by you,</a:t>
            </a:r>
          </a:p>
          <a:p>
            <a:pPr marL="0" indent="0" algn="ctr">
              <a:lnSpc>
                <a:spcPct val="170000"/>
              </a:lnSpc>
              <a:spcBef>
                <a:spcPts val="0"/>
              </a:spcBef>
              <a:buNone/>
            </a:pPr>
            <a:r>
              <a:rPr lang="en-US" sz="9600" dirty="0">
                <a:solidFill>
                  <a:schemeClr val="bg2">
                    <a:lumMod val="10000"/>
                  </a:schemeClr>
                </a:solidFill>
                <a:latin typeface="Times New Roman" panose="02020603050405020304" pitchFamily="18" charset="0"/>
                <a:cs typeface="Times New Roman" panose="02020603050405020304" pitchFamily="18" charset="0"/>
              </a:rPr>
              <a:t> so that NYS has a profile regarding your eligibility to teach.</a:t>
            </a:r>
          </a:p>
          <a:p>
            <a:pPr marL="0" indent="0" algn="ctr">
              <a:lnSpc>
                <a:spcPct val="170000"/>
              </a:lnSpc>
              <a:spcBef>
                <a:spcPts val="0"/>
              </a:spcBef>
              <a:buNone/>
            </a:pPr>
            <a:endParaRPr lang="en-US" sz="2000" dirty="0">
              <a:latin typeface="Times New Roman" panose="02020603050405020304" pitchFamily="18" charset="0"/>
              <a:cs typeface="Times New Roman" panose="02020603050405020304" pitchFamily="18" charset="0"/>
            </a:endParaRPr>
          </a:p>
          <a:p>
            <a:pPr marL="0" indent="0" algn="ctr">
              <a:lnSpc>
                <a:spcPct val="170000"/>
              </a:lnSpc>
              <a:spcBef>
                <a:spcPts val="0"/>
              </a:spcBef>
              <a:buNone/>
            </a:pPr>
            <a:endParaRPr lang="en-US" sz="2000" dirty="0">
              <a:latin typeface="Times New Roman" panose="02020603050405020304" pitchFamily="18" charset="0"/>
              <a:cs typeface="Times New Roman" panose="02020603050405020304" pitchFamily="18" charset="0"/>
            </a:endParaRPr>
          </a:p>
          <a:p>
            <a:pPr marL="0" indent="0" algn="ctr">
              <a:buNone/>
            </a:pPr>
            <a:r>
              <a:rPr lang="en-US" sz="4300" dirty="0">
                <a:latin typeface="Angsana New" panose="02020603050405020304" pitchFamily="18" charset="-34"/>
                <a:cs typeface="Angsana New" panose="02020603050405020304" pitchFamily="18" charset="-34"/>
              </a:rPr>
              <a:t/>
            </a:r>
            <a:br>
              <a:rPr lang="en-US" sz="4300" dirty="0">
                <a:latin typeface="Angsana New" panose="02020603050405020304" pitchFamily="18" charset="-34"/>
                <a:cs typeface="Angsana New" panose="02020603050405020304" pitchFamily="18" charset="-34"/>
              </a:rPr>
            </a:br>
            <a:endParaRPr lang="en-US" sz="4300" dirty="0">
              <a:latin typeface="Angsana New" panose="02020603050405020304" pitchFamily="18" charset="-34"/>
              <a:cs typeface="Angsana New" panose="02020603050405020304" pitchFamily="18" charset="-34"/>
            </a:endParaRPr>
          </a:p>
          <a:p>
            <a:pPr marL="0" indent="0" algn="ctr">
              <a:buNone/>
            </a:pPr>
            <a:endParaRPr lang="en-US" sz="4300" b="1" dirty="0">
              <a:solidFill>
                <a:schemeClr val="bg2">
                  <a:lumMod val="10000"/>
                </a:schemeClr>
              </a:solidFill>
              <a:latin typeface="Times New Roman" panose="02020603050405020304" pitchFamily="18" charset="0"/>
              <a:cs typeface="Angsana New" panose="02020603050405020304" pitchFamily="18" charset="-34"/>
            </a:endParaRPr>
          </a:p>
          <a:p>
            <a:pPr marL="0" indent="0" algn="ctr">
              <a:lnSpc>
                <a:spcPct val="170000"/>
              </a:lnSpc>
              <a:buNone/>
            </a:pPr>
            <a:endParaRPr lang="en-US" sz="4400" b="1"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70000"/>
              </a:lnSpc>
              <a:buNone/>
            </a:pPr>
            <a:endParaRPr lang="en-US" sz="4400" b="1"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70000"/>
              </a:lnSpc>
              <a:buNone/>
            </a:pPr>
            <a:r>
              <a:rPr lang="en-US" sz="9600" b="1" dirty="0">
                <a:solidFill>
                  <a:schemeClr val="bg2">
                    <a:lumMod val="10000"/>
                  </a:schemeClr>
                </a:solidFill>
                <a:latin typeface="Times New Roman" panose="02020603050405020304" pitchFamily="18" charset="0"/>
                <a:cs typeface="Times New Roman" panose="02020603050405020304" pitchFamily="18" charset="0"/>
              </a:rPr>
              <a:t>TEACH</a:t>
            </a:r>
            <a:r>
              <a:rPr lang="en-US" sz="9600" dirty="0">
                <a:latin typeface="Times New Roman" panose="02020603050405020304" pitchFamily="18" charset="0"/>
                <a:cs typeface="Times New Roman" panose="02020603050405020304" pitchFamily="18" charset="0"/>
              </a:rPr>
              <a:t> </a:t>
            </a:r>
            <a:r>
              <a:rPr lang="en-US" sz="9600" dirty="0">
                <a:solidFill>
                  <a:schemeClr val="bg2">
                    <a:lumMod val="10000"/>
                  </a:schemeClr>
                </a:solidFill>
                <a:latin typeface="Times New Roman" panose="02020603050405020304" pitchFamily="18" charset="0"/>
                <a:cs typeface="Times New Roman" panose="02020603050405020304" pitchFamily="18" charset="0"/>
              </a:rPr>
              <a:t>acts as a warehouse for all of the information pertaining to your certification. </a:t>
            </a:r>
            <a:r>
              <a:rPr lang="en-US" sz="4400" dirty="0">
                <a:solidFill>
                  <a:schemeClr val="bg2">
                    <a:lumMod val="10000"/>
                  </a:schemeClr>
                </a:solidFill>
                <a:latin typeface="Times New Roman" panose="02020603050405020304" pitchFamily="18" charset="0"/>
                <a:cs typeface="Times New Roman" panose="02020603050405020304" pitchFamily="18" charset="0"/>
              </a:rPr>
              <a:t/>
            </a:r>
            <a:br>
              <a:rPr lang="en-US" sz="4400" dirty="0">
                <a:solidFill>
                  <a:schemeClr val="bg2">
                    <a:lumMod val="10000"/>
                  </a:schemeClr>
                </a:solidFill>
                <a:latin typeface="Times New Roman" panose="02020603050405020304" pitchFamily="18" charset="0"/>
                <a:cs typeface="Times New Roman" panose="02020603050405020304" pitchFamily="18" charset="0"/>
              </a:rPr>
            </a:br>
            <a:r>
              <a:rPr lang="en-US" sz="3100" dirty="0">
                <a:latin typeface="Angsana New" panose="02020603050405020304" pitchFamily="18" charset="-34"/>
                <a:cs typeface="Angsana New" panose="02020603050405020304" pitchFamily="18" charset="-34"/>
              </a:rPr>
              <a:t/>
            </a:r>
            <a:br>
              <a:rPr lang="en-US" sz="3100" dirty="0">
                <a:latin typeface="Angsana New" panose="02020603050405020304" pitchFamily="18" charset="-34"/>
                <a:cs typeface="Angsana New" panose="02020603050405020304" pitchFamily="18" charset="-34"/>
              </a:rPr>
            </a:br>
            <a:r>
              <a:rPr lang="en-US" sz="3100" dirty="0">
                <a:latin typeface="Angsana New" panose="02020603050405020304" pitchFamily="18" charset="-34"/>
                <a:cs typeface="Angsana New" panose="02020603050405020304" pitchFamily="18" charset="-34"/>
              </a:rPr>
              <a:t/>
            </a:r>
            <a:br>
              <a:rPr lang="en-US" sz="3100" dirty="0">
                <a:latin typeface="Angsana New" panose="02020603050405020304" pitchFamily="18" charset="-34"/>
                <a:cs typeface="Angsana New" panose="02020603050405020304" pitchFamily="18" charset="-34"/>
              </a:rPr>
            </a:br>
            <a:r>
              <a:rPr lang="en-US" sz="3100" dirty="0">
                <a:latin typeface="Angsana New" panose="02020603050405020304" pitchFamily="18" charset="-34"/>
                <a:cs typeface="Angsana New" panose="02020603050405020304" pitchFamily="18" charset="-34"/>
              </a:rPr>
              <a:t/>
            </a:r>
            <a:br>
              <a:rPr lang="en-US" sz="3100" dirty="0">
                <a:latin typeface="Angsana New" panose="02020603050405020304" pitchFamily="18" charset="-34"/>
                <a:cs typeface="Angsana New" panose="02020603050405020304" pitchFamily="18" charset="-34"/>
              </a:rPr>
            </a:br>
            <a:endParaRPr lang="en-US" sz="3500" dirty="0">
              <a:latin typeface="Angsana New" panose="02020603050405020304" pitchFamily="18" charset="-34"/>
              <a:cs typeface="Angsana New" panose="02020603050405020304" pitchFamily="18" charset="-34"/>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600000">
            <a:off x="3401568" y="2872667"/>
            <a:ext cx="2569464" cy="22937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 flipH="1">
            <a:off x="3325548" y="2698007"/>
            <a:ext cx="2569105" cy="2849437"/>
          </a:xfrm>
          <a:prstGeom prst="rect">
            <a:avLst/>
          </a:prstGeom>
        </p:spPr>
      </p:pic>
    </p:spTree>
    <p:extLst>
      <p:ext uri="{BB962C8B-B14F-4D97-AF65-F5344CB8AC3E}">
        <p14:creationId xmlns:p14="http://schemas.microsoft.com/office/powerpoint/2010/main" val="36328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609600"/>
          </a:xfrm>
          <a:solidFill>
            <a:schemeClr val="bg1"/>
          </a:solidFill>
          <a:ln w="41275">
            <a:solidFill>
              <a:srgbClr val="C00000">
                <a:alpha val="71000"/>
              </a:srgbClr>
            </a:solidFill>
          </a:ln>
        </p:spPr>
        <p:txBody>
          <a:bodyPr anchor="ctr">
            <a:normAutofit/>
          </a:bodyPr>
          <a:lstStyle/>
          <a:p>
            <a:r>
              <a:rPr lang="en-US" sz="2400" dirty="0">
                <a:solidFill>
                  <a:schemeClr val="bg1"/>
                </a:solidFill>
                <a:hlinkClick r:id="rId2" tooltip="https://uenroll.identogo.com/workflows/14ZGQT"/>
              </a:rPr>
              <a:t>Schedule Fingerprinting for Certification Applicants</a:t>
            </a:r>
            <a:endParaRPr lang="en-US" sz="2400" dirty="0">
              <a:solidFill>
                <a:schemeClr val="bg1"/>
              </a:solidFill>
            </a:endParaRPr>
          </a:p>
        </p:txBody>
      </p:sp>
      <p:pic>
        <p:nvPicPr>
          <p:cNvPr id="6" name="Content Placeholder 5"/>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301752" y="1143000"/>
            <a:ext cx="8534400" cy="5486400"/>
          </a:xfrm>
        </p:spPr>
      </p:pic>
    </p:spTree>
    <p:extLst>
      <p:ext uri="{BB962C8B-B14F-4D97-AF65-F5344CB8AC3E}">
        <p14:creationId xmlns:p14="http://schemas.microsoft.com/office/powerpoint/2010/main" val="219636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accent2">
                <a:lumMod val="40000"/>
                <a:lumOff val="60000"/>
              </a:schemeClr>
            </a:solidFill>
          </a:ln>
        </p:spPr>
        <p:txBody>
          <a:bodyPr anchor="ctr">
            <a:normAutofit/>
          </a:bodyPr>
          <a:lstStyle/>
          <a:p>
            <a:r>
              <a:rPr lang="en-US" sz="3500" b="1" dirty="0">
                <a:solidFill>
                  <a:schemeClr val="accent2">
                    <a:lumMod val="60000"/>
                    <a:lumOff val="40000"/>
                  </a:schemeClr>
                </a:solidFill>
              </a:rPr>
              <a:t>NYSTCE Exams</a:t>
            </a:r>
          </a:p>
        </p:txBody>
      </p:sp>
      <p:sp>
        <p:nvSpPr>
          <p:cNvPr id="3" name="Content Placeholder 2"/>
          <p:cNvSpPr>
            <a:spLocks noGrp="1"/>
          </p:cNvSpPr>
          <p:nvPr>
            <p:ph sz="quarter" idx="1"/>
          </p:nvPr>
        </p:nvSpPr>
        <p:spPr>
          <a:xfrm>
            <a:off x="301752" y="1143000"/>
            <a:ext cx="8534400" cy="5562600"/>
          </a:xfrm>
          <a:solidFill>
            <a:schemeClr val="bg1"/>
          </a:solidFill>
        </p:spPr>
        <p:txBody>
          <a:bodyPr>
            <a:noAutofit/>
          </a:bodyPr>
          <a:lstStyle/>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All teacher candidates are required to take a series of exams as part of their requirements to become certified to teach in New York State. The NYSTCE exam series is designed to ensure that certified teachers have the necessary knowledge and skills to be an effective teacher in the New York State public schools.  Teacher candidates will not become NYS certified without a passing score on all the necessary exams.</a:t>
            </a:r>
          </a:p>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Individuals seeking an Initial New York State teaching certificate must achieve qualifying scores on the following set of assessments:</a:t>
            </a:r>
          </a:p>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Select </a:t>
            </a:r>
            <a:r>
              <a:rPr lang="en-US" sz="1500" dirty="0" err="1">
                <a:latin typeface="Times New Roman" panose="02020603050405020304" pitchFamily="18" charset="0"/>
                <a:cs typeface="Times New Roman" panose="02020603050405020304" pitchFamily="18" charset="0"/>
              </a:rPr>
              <a:t>Canisius</a:t>
            </a:r>
            <a:r>
              <a:rPr lang="en-US" sz="1500" dirty="0">
                <a:latin typeface="Times New Roman" panose="02020603050405020304" pitchFamily="18" charset="0"/>
                <a:cs typeface="Times New Roman" panose="02020603050405020304" pitchFamily="18" charset="0"/>
              </a:rPr>
              <a:t> College as your reporting school when enrolling for exams.</a:t>
            </a: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EAS- Educating All Students</a:t>
            </a: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CST - Content Specialty Test in the content area of the certification. (For example if you are seeking to be certified in English 7-12 you will take the CST for English. If you are seeking to be certified in any area of Elementary Education B-2 or 1-6, you will take the appropriate grade level Multi-Subject CST.) </a:t>
            </a: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You must register for the exams online </a:t>
            </a:r>
            <a:r>
              <a:rPr lang="en-US" sz="1400" dirty="0">
                <a:hlinkClick r:id="rId2"/>
              </a:rPr>
              <a:t>http://www.nystce.nesinc.com</a:t>
            </a:r>
            <a:r>
              <a:rPr lang="en-US" sz="1400" dirty="0"/>
              <a:t> </a:t>
            </a:r>
            <a:r>
              <a:rPr lang="en-US" sz="1400" dirty="0">
                <a:latin typeface="Times New Roman" panose="02020603050405020304" pitchFamily="18" charset="0"/>
                <a:cs typeface="Times New Roman" panose="02020603050405020304" pitchFamily="18" charset="0"/>
              </a:rPr>
              <a:t> </a:t>
            </a:r>
            <a:r>
              <a:rPr lang="en-US" sz="1500" dirty="0">
                <a:latin typeface="Times New Roman" panose="02020603050405020304" pitchFamily="18" charset="0"/>
                <a:cs typeface="Times New Roman" panose="02020603050405020304" pitchFamily="18" charset="0"/>
              </a:rPr>
              <a:t>using a credit card.</a:t>
            </a:r>
          </a:p>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p:txBody>
      </p:sp>
      <p:sp>
        <p:nvSpPr>
          <p:cNvPr id="4" name="Oval 3"/>
          <p:cNvSpPr/>
          <p:nvPr/>
        </p:nvSpPr>
        <p:spPr>
          <a:xfrm>
            <a:off x="3505200" y="5715000"/>
            <a:ext cx="2667000" cy="4572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3907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06EC5-355A-D952-A493-1A5B7479055A}"/>
              </a:ext>
            </a:extLst>
          </p:cNvPr>
          <p:cNvSpPr>
            <a:spLocks noGrp="1"/>
          </p:cNvSpPr>
          <p:nvPr>
            <p:ph type="title"/>
          </p:nvPr>
        </p:nvSpPr>
        <p:spPr>
          <a:xfrm>
            <a:off x="292024" y="304800"/>
            <a:ext cx="8523375" cy="911352"/>
          </a:xfrm>
        </p:spPr>
        <p:txBody>
          <a:bodyPr>
            <a:normAutofit fontScale="90000"/>
          </a:bodyPr>
          <a:lstStyle/>
          <a:p>
            <a:r>
              <a:rPr lang="en-US" dirty="0"/>
              <a:t>What about the new SWD All Grades Certification?</a:t>
            </a:r>
          </a:p>
        </p:txBody>
      </p:sp>
      <p:sp>
        <p:nvSpPr>
          <p:cNvPr id="3" name="Content Placeholder 2">
            <a:extLst>
              <a:ext uri="{FF2B5EF4-FFF2-40B4-BE49-F238E27FC236}">
                <a16:creationId xmlns:a16="http://schemas.microsoft.com/office/drawing/2014/main" id="{F987CDEA-642E-F318-2A03-C1A31D48C765}"/>
              </a:ext>
            </a:extLst>
          </p:cNvPr>
          <p:cNvSpPr>
            <a:spLocks noGrp="1"/>
          </p:cNvSpPr>
          <p:nvPr>
            <p:ph sz="quarter" idx="1"/>
          </p:nvPr>
        </p:nvSpPr>
        <p:spPr>
          <a:xfrm>
            <a:off x="292024" y="1752600"/>
            <a:ext cx="8523374" cy="4419600"/>
          </a:xfrm>
        </p:spPr>
        <p:txBody>
          <a:bodyPr>
            <a:normAutofit/>
          </a:bodyPr>
          <a:lstStyle/>
          <a:p>
            <a:r>
              <a:rPr lang="en-US" sz="2200" dirty="0"/>
              <a:t>Right now NY State is saying that with the endorsement from Canisius College you will need to apply through Independent Pathway for the SWD All Grades Certification (after you have applied through “Approved Program Pathway” for your other certifications of Childhood (1-6) and SWD (1-6</a:t>
            </a:r>
            <a:r>
              <a:rPr lang="en-US" sz="2200" dirty="0" smtClean="0"/>
              <a:t>)</a:t>
            </a:r>
          </a:p>
          <a:p>
            <a:pPr marL="0" indent="0">
              <a:buNone/>
            </a:pPr>
            <a:endParaRPr lang="en-US" sz="1500" dirty="0"/>
          </a:p>
          <a:p>
            <a:r>
              <a:rPr lang="en-US" sz="2200" dirty="0"/>
              <a:t>The state will check your official transcripts to make sure you have six credits of college level English </a:t>
            </a:r>
            <a:r>
              <a:rPr lang="en-US" sz="2200" dirty="0" smtClean="0"/>
              <a:t>classes</a:t>
            </a:r>
          </a:p>
          <a:p>
            <a:pPr marL="0" indent="0">
              <a:buNone/>
            </a:pPr>
            <a:endParaRPr lang="en-US" sz="1500" dirty="0"/>
          </a:p>
          <a:p>
            <a:r>
              <a:rPr lang="en-US" sz="2200" dirty="0"/>
              <a:t>At this point your Childhood CST will count as the test but next year that will not be the case when the All Grades exam becomes available</a:t>
            </a:r>
          </a:p>
        </p:txBody>
      </p:sp>
    </p:spTree>
    <p:extLst>
      <p:ext uri="{BB962C8B-B14F-4D97-AF65-F5344CB8AC3E}">
        <p14:creationId xmlns:p14="http://schemas.microsoft.com/office/powerpoint/2010/main" val="2039333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6291" y="228600"/>
            <a:ext cx="8745309" cy="685800"/>
          </a:xfrm>
          <a:solidFill>
            <a:schemeClr val="bg1">
              <a:lumMod val="95000"/>
            </a:schemeClr>
          </a:solidFill>
        </p:spPr>
        <p:txBody>
          <a:bodyPr anchor="ctr"/>
          <a:lstStyle/>
          <a:p>
            <a:r>
              <a:rPr lang="en-US" sz="3200" dirty="0">
                <a:hlinkClick r:id="rId2"/>
              </a:rPr>
              <a:t>http://www.nystce.nesinc.com</a:t>
            </a:r>
            <a:endParaRPr lang="en-US" dirty="0"/>
          </a:p>
        </p:txBody>
      </p:sp>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223431" y="1143000"/>
            <a:ext cx="8745309" cy="5562600"/>
          </a:xfrm>
        </p:spPr>
      </p:pic>
    </p:spTree>
    <p:extLst>
      <p:ext uri="{BB962C8B-B14F-4D97-AF65-F5344CB8AC3E}">
        <p14:creationId xmlns:p14="http://schemas.microsoft.com/office/powerpoint/2010/main" val="299073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a:ln w="25400">
            <a:solidFill>
              <a:srgbClr val="C00000"/>
            </a:solidFill>
          </a:ln>
        </p:spPr>
        <p:txBody>
          <a:bodyPr anchor="ctr">
            <a:normAutofit/>
          </a:bodyPr>
          <a:lstStyle/>
          <a:p>
            <a:r>
              <a:rPr lang="en-US" sz="3500" b="1" dirty="0">
                <a:solidFill>
                  <a:srgbClr val="0070C0"/>
                </a:solidFill>
              </a:rPr>
              <a:t>How to Apply for Certification</a:t>
            </a:r>
          </a:p>
        </p:txBody>
      </p:sp>
      <p:sp>
        <p:nvSpPr>
          <p:cNvPr id="3" name="Content Placeholder 2"/>
          <p:cNvSpPr>
            <a:spLocks noGrp="1"/>
          </p:cNvSpPr>
          <p:nvPr>
            <p:ph sz="quarter" idx="1"/>
          </p:nvPr>
        </p:nvSpPr>
        <p:spPr>
          <a:xfrm>
            <a:off x="301752" y="1066800"/>
            <a:ext cx="8534400" cy="5638800"/>
          </a:xfrm>
          <a:solidFill>
            <a:schemeClr val="bg1"/>
          </a:solidFill>
          <a:ln w="25400">
            <a:solidFill>
              <a:srgbClr val="C00000"/>
            </a:solidFill>
          </a:ln>
        </p:spPr>
        <p:txBody>
          <a:bodyPr>
            <a:normAutofit/>
          </a:bodyPr>
          <a:lstStyle/>
          <a:p>
            <a:pPr>
              <a:buClr>
                <a:srgbClr val="002060"/>
              </a:buClr>
            </a:pPr>
            <a:r>
              <a:rPr lang="en-US" sz="1600" dirty="0">
                <a:hlinkClick r:id="rId2"/>
              </a:rPr>
              <a:t>http://www.highered.nysed.gov/tcert/certificate/apply.html</a:t>
            </a:r>
            <a:endParaRPr lang="en-US" sz="1600" dirty="0"/>
          </a:p>
        </p:txBody>
      </p:sp>
      <p:pic>
        <p:nvPicPr>
          <p:cNvPr id="16" name="Picture 15"/>
          <p:cNvPicPr>
            <a:picLocks noChangeAspect="1"/>
          </p:cNvPicPr>
          <p:nvPr/>
        </p:nvPicPr>
        <p:blipFill>
          <a:blip r:embed="rId3"/>
          <a:stretch>
            <a:fillRect/>
          </a:stretch>
        </p:blipFill>
        <p:spPr>
          <a:xfrm>
            <a:off x="3200400" y="1447800"/>
            <a:ext cx="3733800" cy="5157570"/>
          </a:xfrm>
          <a:prstGeom prst="rect">
            <a:avLst/>
          </a:prstGeom>
          <a:ln>
            <a:solidFill>
              <a:srgbClr val="C00000"/>
            </a:solidFill>
          </a:ln>
        </p:spPr>
      </p:pic>
    </p:spTree>
    <p:extLst>
      <p:ext uri="{BB962C8B-B14F-4D97-AF65-F5344CB8AC3E}">
        <p14:creationId xmlns:p14="http://schemas.microsoft.com/office/powerpoint/2010/main" val="2570611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9650" y="231648"/>
            <a:ext cx="7543800" cy="911352"/>
          </a:xfrm>
          <a:solidFill>
            <a:srgbClr val="0070C0"/>
          </a:solidFill>
          <a:ln w="28575">
            <a:solidFill>
              <a:srgbClr val="C00000"/>
            </a:solidFill>
          </a:ln>
        </p:spPr>
        <p:txBody>
          <a:bodyPr anchor="ctr">
            <a:noAutofit/>
          </a:bodyPr>
          <a:lstStyle/>
          <a:p>
            <a:r>
              <a:rPr lang="en-US" sz="2800" dirty="0">
                <a:solidFill>
                  <a:schemeClr val="bg1">
                    <a:lumMod val="95000"/>
                  </a:schemeClr>
                </a:solidFill>
              </a:rPr>
              <a:t>NYS TEACH Codes for</a:t>
            </a:r>
            <a:br>
              <a:rPr lang="en-US" sz="2800" dirty="0">
                <a:solidFill>
                  <a:schemeClr val="bg1">
                    <a:lumMod val="95000"/>
                  </a:schemeClr>
                </a:solidFill>
              </a:rPr>
            </a:br>
            <a:r>
              <a:rPr lang="en-US" sz="2800" dirty="0">
                <a:solidFill>
                  <a:schemeClr val="bg1">
                    <a:lumMod val="95000"/>
                  </a:schemeClr>
                </a:solidFill>
              </a:rPr>
              <a:t> Undergraduate Students</a:t>
            </a:r>
          </a:p>
        </p:txBody>
      </p:sp>
      <p:sp>
        <p:nvSpPr>
          <p:cNvPr id="3" name="Content Placeholder 2"/>
          <p:cNvSpPr>
            <a:spLocks noGrp="1"/>
          </p:cNvSpPr>
          <p:nvPr>
            <p:ph sz="quarter" idx="1"/>
          </p:nvPr>
        </p:nvSpPr>
        <p:spPr>
          <a:xfrm>
            <a:off x="1009650" y="1143000"/>
            <a:ext cx="7543800" cy="5562600"/>
          </a:xfrm>
          <a:ln w="28575">
            <a:solidFill>
              <a:srgbClr val="C00000"/>
            </a:solidFill>
          </a:ln>
        </p:spPr>
        <p:txBody>
          <a:bodyPr>
            <a:normAutofit fontScale="25000" lnSpcReduction="20000"/>
          </a:bodyPr>
          <a:lstStyle/>
          <a:p>
            <a:pPr marL="0" indent="0">
              <a:buNone/>
            </a:pPr>
            <a:r>
              <a:rPr lang="en-US" sz="4800" dirty="0">
                <a:latin typeface="Times New Roman" panose="02020603050405020304" pitchFamily="18" charset="0"/>
                <a:cs typeface="Times New Roman" panose="02020603050405020304" pitchFamily="18" charset="0"/>
              </a:rPr>
              <a:t>	</a:t>
            </a:r>
          </a:p>
          <a:p>
            <a:pPr marL="0" indent="0">
              <a:buNone/>
            </a:pPr>
            <a:r>
              <a:rPr lang="en-US" sz="4800" dirty="0">
                <a:latin typeface="Times New Roman" panose="02020603050405020304" pitchFamily="18" charset="0"/>
                <a:cs typeface="Times New Roman" panose="02020603050405020304" pitchFamily="18" charset="0"/>
              </a:rPr>
              <a:t>	</a:t>
            </a:r>
          </a:p>
          <a:p>
            <a:pPr marL="0" indent="0">
              <a:buNone/>
            </a:pPr>
            <a:r>
              <a:rPr lang="en-US" sz="4800" b="1" u="sng" dirty="0">
                <a:latin typeface="Times New Roman" panose="02020603050405020304" pitchFamily="18" charset="0"/>
                <a:cs typeface="Times New Roman" panose="02020603050405020304" pitchFamily="18" charset="0"/>
              </a:rPr>
              <a:t>BACHELOR OF ARTS</a:t>
            </a:r>
            <a:r>
              <a:rPr lang="en-US" sz="4800" dirty="0">
                <a:latin typeface="Times New Roman" panose="02020603050405020304" pitchFamily="18" charset="0"/>
                <a:cs typeface="Times New Roman" panose="02020603050405020304" pitchFamily="18" charset="0"/>
              </a:rPr>
              <a:t>	</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24288	ADOLESCENCE ED: SOCIAL STUDIES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24292	ADOLESCENCE EDUCATION: BIOLOGY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24293	ADOLESCENCE EDUCATION: CHEMISTRY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24286	ADOLESCENCE EDUCATION: ENGLISH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24289	ADOLESCENCE EDUCATION: FRENCH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24290	ADOLESCENCE EDUCATION: GERMAN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24287	ADOLESCENCE EDUCATION: MATHEMATICS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24294	ADOLESCENCE EDUCATION: PHYSICS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24291	ADOLESCENCE EDUCATION: SPANISH 7-12</a:t>
            </a:r>
          </a:p>
          <a:p>
            <a:pPr marL="0" indent="0">
              <a:lnSpc>
                <a:spcPct val="170000"/>
              </a:lnSpc>
              <a:buNone/>
            </a:pPr>
            <a:endParaRPr lang="en-US" sz="4000" b="1" u="sng" dirty="0" smtClean="0">
              <a:latin typeface="Times New Roman" panose="02020603050405020304" pitchFamily="18" charset="0"/>
              <a:cs typeface="Times New Roman" panose="02020603050405020304" pitchFamily="18" charset="0"/>
            </a:endParaRPr>
          </a:p>
          <a:p>
            <a:pPr marL="0" indent="0">
              <a:lnSpc>
                <a:spcPct val="170000"/>
              </a:lnSpc>
              <a:buNone/>
            </a:pPr>
            <a:r>
              <a:rPr lang="en-US" sz="4800" b="1" u="sng" dirty="0" smtClean="0">
                <a:latin typeface="Times New Roman" panose="02020603050405020304" pitchFamily="18" charset="0"/>
                <a:cs typeface="Times New Roman" panose="02020603050405020304" pitchFamily="18" charset="0"/>
              </a:rPr>
              <a:t>BACHELOR </a:t>
            </a:r>
            <a:r>
              <a:rPr lang="en-US" sz="4800" b="1" u="sng" dirty="0">
                <a:latin typeface="Times New Roman" panose="02020603050405020304" pitchFamily="18" charset="0"/>
                <a:cs typeface="Times New Roman" panose="02020603050405020304" pitchFamily="18" charset="0"/>
              </a:rPr>
              <a:t>OF SCIENCE</a:t>
            </a:r>
            <a:r>
              <a:rPr lang="en-US" sz="4800" dirty="0">
                <a:latin typeface="Times New Roman" panose="02020603050405020304" pitchFamily="18" charset="0"/>
                <a:cs typeface="Times New Roman" panose="02020603050405020304" pitchFamily="18" charset="0"/>
              </a:rPr>
              <a:t>	</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24295	PHYSICAL EDUCATION</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24283	SPECIAL EDUCATION – EARLY CHILDHOOD ED (no longer have this program)</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24285	SPECIAL EDUCATION – CHILDHOOD</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39195	CHILDHOOD (1-6) – TESOL (K-12)</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28450	PHYSICAL EDUCATION/HEALTH EDUCATION</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19148	ATHLETIC TRAINING</a:t>
            </a:r>
          </a:p>
        </p:txBody>
      </p:sp>
    </p:spTree>
    <p:extLst>
      <p:ext uri="{BB962C8B-B14F-4D97-AF65-F5344CB8AC3E}">
        <p14:creationId xmlns:p14="http://schemas.microsoft.com/office/powerpoint/2010/main" val="2926877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712885" cy="533400"/>
          </a:xfrm>
          <a:noFill/>
          <a:ln w="22225">
            <a:solidFill>
              <a:srgbClr val="C00000"/>
            </a:solidFill>
          </a:ln>
        </p:spPr>
        <p:txBody>
          <a:bodyPr>
            <a:normAutofit fontScale="90000"/>
          </a:bodyPr>
          <a:lstStyle/>
          <a:p>
            <a:r>
              <a:rPr lang="en-US" sz="3600" dirty="0">
                <a:solidFill>
                  <a:schemeClr val="bg1"/>
                </a:solidFill>
              </a:rPr>
              <a:t>NYS TEACH Codes for Graduate  Students</a:t>
            </a:r>
            <a:endParaRPr lang="en-US" dirty="0">
              <a:solidFill>
                <a:schemeClr val="bg1"/>
              </a:solidFill>
            </a:endParaRPr>
          </a:p>
        </p:txBody>
      </p:sp>
      <p:sp>
        <p:nvSpPr>
          <p:cNvPr id="3" name="Content Placeholder 2"/>
          <p:cNvSpPr>
            <a:spLocks noGrp="1"/>
          </p:cNvSpPr>
          <p:nvPr>
            <p:ph sz="quarter" idx="1"/>
          </p:nvPr>
        </p:nvSpPr>
        <p:spPr>
          <a:xfrm>
            <a:off x="301752" y="838201"/>
            <a:ext cx="4117848" cy="5600700"/>
          </a:xfrm>
          <a:solidFill>
            <a:schemeClr val="bg1"/>
          </a:solidFill>
          <a:ln w="25400">
            <a:solidFill>
              <a:srgbClr val="C00000"/>
            </a:solidFill>
          </a:ln>
        </p:spPr>
        <p:txBody>
          <a:bodyPr>
            <a:normAutofit fontScale="40000" lnSpcReduction="20000"/>
          </a:bodyPr>
          <a:lstStyle/>
          <a:p>
            <a:pPr marL="0" indent="0">
              <a:buNone/>
            </a:pPr>
            <a:endParaRPr lang="en-US" sz="2800" b="1" u="sng" dirty="0">
              <a:latin typeface="Times New Roman" panose="02020603050405020304" pitchFamily="18" charset="0"/>
              <a:cs typeface="Times New Roman" panose="02020603050405020304" pitchFamily="18" charset="0"/>
            </a:endParaRPr>
          </a:p>
          <a:p>
            <a:pPr marL="0" indent="0">
              <a:buNone/>
            </a:pPr>
            <a:r>
              <a:rPr lang="en-US" sz="2800" b="1" u="sng" dirty="0">
                <a:latin typeface="Times New Roman" panose="02020603050405020304" pitchFamily="18" charset="0"/>
                <a:cs typeface="Times New Roman" panose="02020603050405020304" pitchFamily="18" charset="0"/>
              </a:rPr>
              <a:t>ADVANCED CERTIFICATES</a:t>
            </a:r>
            <a:endParaRPr lang="en-US" sz="2800" dirty="0">
              <a:latin typeface="Times New Roman" panose="02020603050405020304" pitchFamily="18" charset="0"/>
              <a:cs typeface="Times New Roman" panose="02020603050405020304" pitchFamily="18" charset="0"/>
            </a:endParaRP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35760 BILINGUAL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35241 BILINGUAL EDUCATION: ITI</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35998BILINGUALSPECIAL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35997 BILINGUAL SPECIAL EDUCATION: ITI</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31510 GIFTED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28577 PHYSICAL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29139 SCHOOL BUILDING LEADER</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81101 SCHOOL COUNSELING</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29140 SCHOOL DISTRICT LEADER</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35240 TCHNG ENG TO SPKRS OF OTHER LANGS</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36874 TESOL SPECIAL EDUCATION: ITI</a:t>
            </a:r>
          </a:p>
          <a:p>
            <a:pPr marL="0" indent="0">
              <a:lnSpc>
                <a:spcPct val="170000"/>
              </a:lnSpc>
              <a:buNone/>
            </a:pPr>
            <a:r>
              <a:rPr lang="en-US" sz="2800" dirty="0">
                <a:latin typeface="Times New Roman" panose="02020603050405020304" pitchFamily="18" charset="0"/>
                <a:cs typeface="Times New Roman" panose="02020603050405020304" pitchFamily="18" charset="0"/>
              </a:rPr>
              <a:t> </a:t>
            </a:r>
          </a:p>
          <a:p>
            <a:pPr marL="0" indent="0">
              <a:buNone/>
            </a:pPr>
            <a:r>
              <a:rPr lang="en-US" sz="2800" b="1" u="sng" dirty="0">
                <a:latin typeface="Times New Roman" panose="02020603050405020304" pitchFamily="18" charset="0"/>
                <a:cs typeface="Times New Roman" panose="02020603050405020304" pitchFamily="18" charset="0"/>
              </a:rPr>
              <a:t>MASTER OF SCIENCE</a:t>
            </a:r>
            <a:endParaRPr lang="en-US" sz="2800" b="1" dirty="0">
              <a:latin typeface="Times New Roman" panose="02020603050405020304" pitchFamily="18" charset="0"/>
              <a:cs typeface="Times New Roman" panose="02020603050405020304" pitchFamily="18" charset="0"/>
            </a:endParaRP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29141 EDUCATIONAL LEADERSHIP AND SUPERVISION</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35323 EDUCATL TECHNOLOGIES &amp; EMERGING MEDIA</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4312 SCHOOL COUNSELING</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35239 TCHNG ENG TO SPKRS OF OTHER LANGS</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28281 TEACHING STUDENTS WITH DISAB: CHILDHOOD</a:t>
            </a:r>
          </a:p>
          <a:p>
            <a:endParaRPr lang="en-US" dirty="0"/>
          </a:p>
          <a:p>
            <a:endParaRPr lang="en-US" dirty="0"/>
          </a:p>
        </p:txBody>
      </p:sp>
      <p:sp>
        <p:nvSpPr>
          <p:cNvPr id="5" name="Content Placeholder 2"/>
          <p:cNvSpPr txBox="1">
            <a:spLocks/>
          </p:cNvSpPr>
          <p:nvPr/>
        </p:nvSpPr>
        <p:spPr>
          <a:xfrm>
            <a:off x="4800600" y="838201"/>
            <a:ext cx="4038600" cy="5600699"/>
          </a:xfrm>
          <a:prstGeom prst="rect">
            <a:avLst/>
          </a:prstGeom>
          <a:solidFill>
            <a:schemeClr val="bg1"/>
          </a:solidFill>
          <a:ln w="25400">
            <a:solidFill>
              <a:srgbClr val="C00000"/>
            </a:solidFill>
          </a:ln>
        </p:spPr>
        <p:txBody>
          <a:bodyPr vert="horz">
            <a:normAutofit fontScale="25000" lnSpcReduction="20000"/>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Clr>
                <a:srgbClr val="0070C0"/>
              </a:buClr>
              <a:buNone/>
            </a:pPr>
            <a:r>
              <a:rPr lang="en-US" dirty="0"/>
              <a:t> </a:t>
            </a:r>
            <a:endParaRPr lang="en-US" sz="3000" dirty="0">
              <a:latin typeface="Times New Roman" panose="02020603050405020304" pitchFamily="18" charset="0"/>
              <a:cs typeface="Times New Roman" panose="02020603050405020304" pitchFamily="18" charset="0"/>
            </a:endParaRPr>
          </a:p>
          <a:p>
            <a:pPr marL="0" indent="0">
              <a:buClr>
                <a:srgbClr val="0070C0"/>
              </a:buClr>
              <a:buNone/>
            </a:pPr>
            <a:r>
              <a:rPr lang="en-US" sz="3200" b="1" u="sng" dirty="0">
                <a:latin typeface="Times New Roman" panose="02020603050405020304" pitchFamily="18" charset="0"/>
                <a:cs typeface="Times New Roman" panose="02020603050405020304" pitchFamily="18" charset="0"/>
              </a:rPr>
              <a:t>MASTER OF SCIENCE IN EDUCATION</a:t>
            </a:r>
            <a:endParaRPr lang="en-US" sz="3200" dirty="0">
              <a:latin typeface="Times New Roman" panose="02020603050405020304" pitchFamily="18" charset="0"/>
              <a:cs typeface="Times New Roman" panose="02020603050405020304" pitchFamily="18" charset="0"/>
            </a:endParaRP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28284 ADOLESENCE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28286 ADOLESCENCE EDUCATION: HISTORY</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39010 BIOLOGY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28287 BUSINESS AND MARKETING</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39006 CHEMISTRY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39664 CHILDHOOD (1-6) TESOL (K-12)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39494 CHILDHOOD 1-6/</a:t>
            </a:r>
            <a:r>
              <a:rPr lang="en-US" sz="3200" dirty="0" err="1">
                <a:latin typeface="Times New Roman" panose="02020603050405020304" pitchFamily="18" charset="0"/>
                <a:cs typeface="Times New Roman" panose="02020603050405020304" pitchFamily="18" charset="0"/>
              </a:rPr>
              <a:t>SPEClAL</a:t>
            </a:r>
            <a:r>
              <a:rPr lang="en-US" sz="3200" dirty="0">
                <a:latin typeface="Times New Roman" panose="02020603050405020304" pitchFamily="18" charset="0"/>
                <a:cs typeface="Times New Roman" panose="02020603050405020304" pitchFamily="18" charset="0"/>
              </a:rPr>
              <a:t> EDUCATION 1-6</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28282 CHILDHOOD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30635 DIFFERENTIATED INSTRUCTION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36973 EARLY CHILDHOOD URBAN EDUCATION- ALT CERT</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38779 ENGLISH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39007 HISTORY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28289 LITERACY EDUCATION - BIRTH-GRADE 6</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28290 LITERACY EDUCATION - GRADES 5-12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39005 MATH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28575 PHYSICAL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28576 PHYSICAL EDUCATION (ONLINE PROFESSIONAL ONLY)</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39009 PHYSICS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37769 SPECIAL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36839 TRANS B: ADOL URBAN EDUC -ALT CERT (TFA)</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36838 TRANS B: CHIDHD URBAN EDUC-ALT CERT  (TFA)</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41037 PHYSICIAN ASSISTANT (MASTER’S)</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30705 CLINICAL MENTAL HEALTH COUNSELING (MASTER’S)</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35456 CLINICAL MENTAL HEALTH COUNSELING (ADVANCED CERT)</a:t>
            </a:r>
          </a:p>
        </p:txBody>
      </p:sp>
    </p:spTree>
    <p:extLst>
      <p:ext uri="{BB962C8B-B14F-4D97-AF65-F5344CB8AC3E}">
        <p14:creationId xmlns:p14="http://schemas.microsoft.com/office/powerpoint/2010/main" val="574175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52400" y="152400"/>
            <a:ext cx="8839200" cy="609600"/>
          </a:xfrm>
          <a:solidFill>
            <a:srgbClr val="0070C0"/>
          </a:solidFill>
          <a:ln w="31750">
            <a:solidFill>
              <a:srgbClr val="C00000"/>
            </a:solidFill>
          </a:ln>
        </p:spPr>
        <p:txBody>
          <a:bodyPr anchor="ctr">
            <a:normAutofit fontScale="90000"/>
          </a:bodyPr>
          <a:lstStyle/>
          <a:p>
            <a:r>
              <a:rPr lang="en-US" sz="3500" b="1" dirty="0">
                <a:solidFill>
                  <a:schemeClr val="accent2">
                    <a:lumMod val="60000"/>
                    <a:lumOff val="40000"/>
                  </a:schemeClr>
                </a:solidFill>
              </a:rPr>
              <a:t>Certification Information</a:t>
            </a:r>
          </a:p>
        </p:txBody>
      </p:sp>
      <p:sp>
        <p:nvSpPr>
          <p:cNvPr id="2" name="Subtitle 1"/>
          <p:cNvSpPr>
            <a:spLocks noGrp="1"/>
          </p:cNvSpPr>
          <p:nvPr>
            <p:ph sz="quarter" idx="1"/>
          </p:nvPr>
        </p:nvSpPr>
        <p:spPr>
          <a:xfrm>
            <a:off x="152400" y="914400"/>
            <a:ext cx="8839200" cy="5791200"/>
          </a:xfrm>
          <a:solidFill>
            <a:schemeClr val="bg1"/>
          </a:solidFill>
          <a:ln w="25400">
            <a:solidFill>
              <a:srgbClr val="C00000"/>
            </a:solidFill>
          </a:ln>
        </p:spPr>
        <p:txBody>
          <a:bodyPr>
            <a:normAutofit lnSpcReduction="10000"/>
          </a:bodyPr>
          <a:lstStyle/>
          <a:p>
            <a:pPr marL="0" indent="0">
              <a:buNone/>
            </a:pPr>
            <a:endParaRPr lang="en-US" sz="1600" b="1" u="sng" dirty="0">
              <a:latin typeface="Times New Roman" panose="02020603050405020304" pitchFamily="18" charset="0"/>
              <a:cs typeface="Times New Roman" panose="02020603050405020304" pitchFamily="18" charset="0"/>
            </a:endParaRPr>
          </a:p>
          <a:p>
            <a:pPr marL="0" indent="0">
              <a:buNone/>
            </a:pPr>
            <a:r>
              <a:rPr lang="en-US" sz="1700" b="1" u="sng" dirty="0">
                <a:latin typeface="Times New Roman" panose="02020603050405020304" pitchFamily="18" charset="0"/>
                <a:cs typeface="Times New Roman" panose="02020603050405020304" pitchFamily="18" charset="0"/>
              </a:rPr>
              <a:t>Certification from Start to Finish</a:t>
            </a:r>
          </a:p>
          <a:p>
            <a:pPr marL="0" indent="0">
              <a:buNone/>
            </a:pPr>
            <a:r>
              <a:rPr lang="en-US" sz="1500" dirty="0"/>
              <a:t>	</a:t>
            </a:r>
            <a:r>
              <a:rPr lang="en-US" sz="1500" dirty="0">
                <a:hlinkClick r:id="rId2"/>
              </a:rPr>
              <a:t>http://www.highered.nysed.gov/tcert/certificate/certprocess.html</a:t>
            </a:r>
            <a:endParaRPr lang="en-US" sz="1500" b="1" u="sng" dirty="0">
              <a:latin typeface="Times New Roman" panose="02020603050405020304" pitchFamily="18" charset="0"/>
              <a:cs typeface="Times New Roman" panose="02020603050405020304" pitchFamily="18" charset="0"/>
            </a:endParaRPr>
          </a:p>
          <a:p>
            <a:pPr marL="0" indent="0">
              <a:buNone/>
            </a:pPr>
            <a:endParaRPr lang="en-US" sz="1600" b="1" u="sng" dirty="0">
              <a:latin typeface="Times New Roman" panose="02020603050405020304" pitchFamily="18" charset="0"/>
              <a:cs typeface="Times New Roman" panose="02020603050405020304" pitchFamily="18" charset="0"/>
            </a:endParaRPr>
          </a:p>
          <a:p>
            <a:pPr marL="0" indent="0">
              <a:buNone/>
            </a:pPr>
            <a:r>
              <a:rPr lang="en-US" sz="1600" b="1" u="sng" dirty="0">
                <a:latin typeface="Times New Roman" panose="02020603050405020304" pitchFamily="18" charset="0"/>
                <a:cs typeface="Times New Roman" panose="02020603050405020304" pitchFamily="18" charset="0"/>
              </a:rPr>
              <a:t>Undergraduate Certification Recommendation Information</a:t>
            </a:r>
          </a:p>
          <a:p>
            <a:pPr marL="0" indent="0">
              <a:buNone/>
            </a:pPr>
            <a:r>
              <a:rPr lang="en-US" sz="1500" dirty="0">
                <a:latin typeface="Times New Roman" panose="02020603050405020304" pitchFamily="18" charset="0"/>
                <a:cs typeface="Times New Roman" panose="02020603050405020304" pitchFamily="18" charset="0"/>
              </a:rPr>
              <a:t>	Undergraduate students receive a recommendation from the college for certification once a 	Bachelor's </a:t>
            </a:r>
            <a:r>
              <a:rPr lang="en-US" sz="1500" dirty="0" smtClean="0">
                <a:latin typeface="Times New Roman" panose="02020603050405020304" pitchFamily="18" charset="0"/>
                <a:cs typeface="Times New Roman" panose="02020603050405020304" pitchFamily="18" charset="0"/>
              </a:rPr>
              <a:t>degree </a:t>
            </a:r>
            <a:r>
              <a:rPr lang="en-US" sz="1500" dirty="0">
                <a:latin typeface="Times New Roman" panose="02020603050405020304" pitchFamily="18" charset="0"/>
                <a:cs typeface="Times New Roman" panose="02020603050405020304" pitchFamily="18" charset="0"/>
              </a:rPr>
              <a:t>has been awarded and that student has a TEACH account. </a:t>
            </a:r>
          </a:p>
          <a:p>
            <a:pPr marL="0" indent="0">
              <a:buNone/>
            </a:pPr>
            <a:endParaRPr lang="en-US" sz="1500" dirty="0">
              <a:latin typeface="Times New Roman" panose="02020603050405020304" pitchFamily="18" charset="0"/>
              <a:cs typeface="Times New Roman" panose="02020603050405020304" pitchFamily="18" charset="0"/>
            </a:endParaRPr>
          </a:p>
          <a:p>
            <a:pPr marL="0" indent="0">
              <a:buNone/>
            </a:pPr>
            <a:r>
              <a:rPr lang="en-US" sz="1600" b="1" u="sng" dirty="0">
                <a:latin typeface="Times New Roman" panose="02020603050405020304" pitchFamily="18" charset="0"/>
                <a:cs typeface="Times New Roman" panose="02020603050405020304" pitchFamily="18" charset="0"/>
              </a:rPr>
              <a:t>Graduate Certification Endorsement Information</a:t>
            </a:r>
          </a:p>
          <a:p>
            <a:pPr marL="0" indent="0">
              <a:buNone/>
            </a:pPr>
            <a:r>
              <a:rPr lang="en-US" sz="1500" dirty="0">
                <a:latin typeface="Times New Roman" panose="02020603050405020304" pitchFamily="18" charset="0"/>
                <a:cs typeface="Times New Roman" panose="02020603050405020304" pitchFamily="18" charset="0"/>
              </a:rPr>
              <a:t>	Graduate students who student teach in their last semester and are looking for initial certification 	in the following programs: Childhood, Adolescence, Physical Education or Special Education and, 	who successfully complete all Canisius and pre-requisite requirements, will automatically be 	recommended for certification once the final semester grades have been submitted. Students must 	have a TEACH account to be endorsed.</a:t>
            </a:r>
          </a:p>
          <a:p>
            <a:pPr marL="0" indent="0">
              <a:buNone/>
            </a:pPr>
            <a:r>
              <a:rPr lang="en-US" sz="1500" dirty="0"/>
              <a:t> </a:t>
            </a:r>
            <a:endParaRPr lang="en-US" sz="1500" dirty="0">
              <a:latin typeface="Times New Roman" panose="02020603050405020304" pitchFamily="18" charset="0"/>
              <a:cs typeface="Times New Roman" panose="02020603050405020304" pitchFamily="18" charset="0"/>
            </a:endParaRPr>
          </a:p>
          <a:p>
            <a:pPr marL="0" indent="0">
              <a:buNone/>
            </a:pPr>
            <a:r>
              <a:rPr lang="en-US" sz="1500" b="1" dirty="0">
                <a:latin typeface="Times New Roman" panose="02020603050405020304" pitchFamily="18" charset="0"/>
                <a:cs typeface="Times New Roman" panose="02020603050405020304" pitchFamily="18" charset="0"/>
              </a:rPr>
              <a:t>All other </a:t>
            </a:r>
            <a:r>
              <a:rPr lang="en-US" sz="1500" b="1" dirty="0" err="1">
                <a:latin typeface="Times New Roman" panose="02020603050405020304" pitchFamily="18" charset="0"/>
                <a:cs typeface="Times New Roman" panose="02020603050405020304" pitchFamily="18" charset="0"/>
              </a:rPr>
              <a:t>Canisius</a:t>
            </a:r>
            <a:r>
              <a:rPr lang="en-US" sz="1500" b="1" dirty="0">
                <a:latin typeface="Times New Roman" panose="02020603050405020304" pitchFamily="18" charset="0"/>
                <a:cs typeface="Times New Roman" panose="02020603050405020304" pitchFamily="18" charset="0"/>
              </a:rPr>
              <a:t> graduate education students, regardless of program completed, request endorsement through this link; </a:t>
            </a:r>
          </a:p>
          <a:p>
            <a:pPr marL="0" indent="0" algn="ctr">
              <a:buNone/>
            </a:pPr>
            <a:r>
              <a:rPr lang="en-US" sz="1500" u="sng" dirty="0">
                <a:hlinkClick r:id="rId3"/>
              </a:rPr>
              <a:t>apps.canisius.edu/</a:t>
            </a:r>
            <a:r>
              <a:rPr lang="en-US" sz="1500" u="sng" dirty="0" err="1">
                <a:hlinkClick r:id="rId3"/>
              </a:rPr>
              <a:t>eduendorsement</a:t>
            </a:r>
            <a:endParaRPr lang="en-US" sz="1500" u="sng" dirty="0"/>
          </a:p>
          <a:p>
            <a:pPr marL="0" indent="0" algn="ctr">
              <a:buNone/>
            </a:pPr>
            <a:endParaRPr lang="en-US" sz="1500" u="sng" dirty="0"/>
          </a:p>
          <a:p>
            <a:pPr marL="0" indent="0" algn="ctr">
              <a:spcBef>
                <a:spcPts val="0"/>
              </a:spcBef>
              <a:buNone/>
            </a:pPr>
            <a:r>
              <a:rPr lang="en-US" sz="1500" dirty="0"/>
              <a:t>You may also find the link on the </a:t>
            </a:r>
            <a:r>
              <a:rPr lang="en-US" sz="1500" dirty="0" err="1"/>
              <a:t>MyCanisius</a:t>
            </a:r>
            <a:r>
              <a:rPr lang="en-US" sz="1500" dirty="0"/>
              <a:t> portal or</a:t>
            </a:r>
          </a:p>
          <a:p>
            <a:pPr marL="0" indent="0" algn="ctr">
              <a:spcBef>
                <a:spcPts val="0"/>
              </a:spcBef>
              <a:buNone/>
            </a:pPr>
            <a:r>
              <a:rPr lang="en-US" sz="1500" dirty="0"/>
              <a:t>Call School of Education 716-888-2391</a:t>
            </a:r>
          </a:p>
          <a:p>
            <a:pPr marL="0" indent="0" algn="ctr">
              <a:buNone/>
            </a:pPr>
            <a:endParaRPr lang="en-US" sz="1500" dirty="0">
              <a:latin typeface="Times New Roman" panose="02020603050405020304" pitchFamily="18" charset="0"/>
              <a:cs typeface="Times New Roman" panose="02020603050405020304" pitchFamily="18" charset="0"/>
            </a:endParaRPr>
          </a:p>
          <a:p>
            <a:pPr marL="0" indent="0" algn="ctr">
              <a:buNone/>
            </a:pPr>
            <a:r>
              <a:rPr lang="en-US" sz="1500" b="1" dirty="0">
                <a:latin typeface="Times New Roman" panose="02020603050405020304" pitchFamily="18" charset="0"/>
                <a:cs typeface="Times New Roman" panose="02020603050405020304" pitchFamily="18" charset="0"/>
              </a:rPr>
              <a:t>Recommendations take approximately 2-5 working days to be processed</a:t>
            </a:r>
            <a:r>
              <a:rPr lang="en-US" sz="1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2558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3" name="Title 2"/>
          <p:cNvSpPr txBox="1">
            <a:spLocks noGrp="1"/>
          </p:cNvSpPr>
          <p:nvPr>
            <p:ph type="title"/>
          </p:nvPr>
        </p:nvSpPr>
        <p:spPr>
          <a:xfrm>
            <a:off x="301752" y="279666"/>
            <a:ext cx="8534400" cy="707886"/>
          </a:xfrm>
          <a:prstGeom prst="rect">
            <a:avLst/>
          </a:prstGeom>
          <a:solidFill>
            <a:schemeClr val="bg1"/>
          </a:solidFill>
          <a:ln>
            <a:solidFill>
              <a:srgbClr val="C00000"/>
            </a:solidFill>
          </a:ln>
        </p:spPr>
        <p:txBody>
          <a:bodyPr wrap="square" rtlCol="0" anchor="ctr">
            <a:spAutoFit/>
          </a:bodyPr>
          <a:lstStyle/>
          <a:p>
            <a:r>
              <a:rPr lang="en-US" sz="4000" b="1" dirty="0">
                <a:solidFill>
                  <a:srgbClr val="0070C0"/>
                </a:solidFill>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005204"/>
            <a:ext cx="7924800" cy="1831162"/>
          </a:xfrm>
          <a:prstGeom prst="rect">
            <a:avLst/>
          </a:prstGeom>
        </p:spPr>
      </p:pic>
      <p:sp>
        <p:nvSpPr>
          <p:cNvPr id="5" name="TextBox 4"/>
          <p:cNvSpPr txBox="1"/>
          <p:nvPr/>
        </p:nvSpPr>
        <p:spPr>
          <a:xfrm>
            <a:off x="762000" y="1981200"/>
            <a:ext cx="7848600" cy="461665"/>
          </a:xfrm>
          <a:prstGeom prst="rect">
            <a:avLst/>
          </a:prstGeom>
          <a:solidFill>
            <a:schemeClr val="bg1"/>
          </a:solidFill>
        </p:spPr>
        <p:txBody>
          <a:bodyPr wrap="square" rtlCol="0">
            <a:spAutoFit/>
          </a:bodyPr>
          <a:lstStyle/>
          <a:p>
            <a:r>
              <a:rPr lang="en-US" sz="2400" dirty="0">
                <a:solidFill>
                  <a:schemeClr val="bg2">
                    <a:lumMod val="10000"/>
                  </a:schemeClr>
                </a:solidFill>
                <a:latin typeface="Times New Roman" panose="02020603050405020304" pitchFamily="18" charset="0"/>
                <a:cs typeface="Times New Roman" panose="02020603050405020304" pitchFamily="18" charset="0"/>
                <a:hlinkClick r:id="rId3"/>
              </a:rPr>
              <a:t> http://www.highered.nysed.gov/tcert/teach/teachappfaq.html</a:t>
            </a:r>
            <a:endParaRPr lang="en-US" sz="2400" dirty="0"/>
          </a:p>
        </p:txBody>
      </p:sp>
      <p:sp>
        <p:nvSpPr>
          <p:cNvPr id="6" name="Oval Callout 5"/>
          <p:cNvSpPr/>
          <p:nvPr/>
        </p:nvSpPr>
        <p:spPr>
          <a:xfrm>
            <a:off x="4953000" y="3500326"/>
            <a:ext cx="914400" cy="1143000"/>
          </a:xfrm>
          <a:prstGeom prst="wedgeEllipseCallout">
            <a:avLst>
              <a:gd name="adj1" fmla="val 62951"/>
              <a:gd name="adj2" fmla="val 102500"/>
            </a:avLst>
          </a:prstGeom>
          <a:no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867400" y="5179980"/>
            <a:ext cx="2305524" cy="1028878"/>
          </a:xfrm>
          <a:prstGeom prst="rect">
            <a:avLst/>
          </a:prstGeom>
          <a:solidFill>
            <a:schemeClr val="bg1"/>
          </a:solidFill>
        </p:spPr>
        <p:txBody>
          <a:bodyPr wrap="square" rtlCol="0">
            <a:spAutoFit/>
          </a:bodyPr>
          <a:lstStyle/>
          <a:p>
            <a:r>
              <a:rPr lang="en-US" sz="2000" dirty="0">
                <a:latin typeface="Times New Roman" panose="02020603050405020304" pitchFamily="18" charset="0"/>
                <a:cs typeface="Times New Roman" panose="02020603050405020304" pitchFamily="18" charset="0"/>
              </a:rPr>
              <a:t>Very Helpful Link – will answer most questions</a:t>
            </a:r>
          </a:p>
        </p:txBody>
      </p:sp>
    </p:spTree>
    <p:extLst>
      <p:ext uri="{BB962C8B-B14F-4D97-AF65-F5344CB8AC3E}">
        <p14:creationId xmlns:p14="http://schemas.microsoft.com/office/powerpoint/2010/main" val="3298398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w="25400">
            <a:solidFill>
              <a:srgbClr val="C00000"/>
            </a:solidFill>
          </a:ln>
        </p:spPr>
        <p:txBody>
          <a:bodyPr anchor="ctr">
            <a:normAutofit/>
          </a:bodyPr>
          <a:lstStyle/>
          <a:p>
            <a:r>
              <a:rPr lang="en-US" sz="3500" b="1" dirty="0">
                <a:solidFill>
                  <a:schemeClr val="accent2">
                    <a:lumMod val="40000"/>
                    <a:lumOff val="60000"/>
                  </a:schemeClr>
                </a:solidFill>
                <a:latin typeface="Times New Roman" panose="02020603050405020304" pitchFamily="18" charset="0"/>
                <a:cs typeface="Times New Roman" panose="02020603050405020304" pitchFamily="18" charset="0"/>
              </a:rPr>
              <a:t>Still Have Questions………</a:t>
            </a:r>
            <a:endParaRPr lang="en-US" sz="3500" dirty="0">
              <a:solidFill>
                <a:schemeClr val="accent2">
                  <a:lumMod val="40000"/>
                  <a:lumOff val="60000"/>
                </a:schemeClr>
              </a:solidFill>
            </a:endParaRPr>
          </a:p>
        </p:txBody>
      </p:sp>
      <p:sp>
        <p:nvSpPr>
          <p:cNvPr id="3" name="Content Placeholder 2"/>
          <p:cNvSpPr>
            <a:spLocks noGrp="1"/>
          </p:cNvSpPr>
          <p:nvPr>
            <p:ph sz="quarter" idx="1"/>
          </p:nvPr>
        </p:nvSpPr>
        <p:spPr>
          <a:xfrm>
            <a:off x="355092" y="1295400"/>
            <a:ext cx="8503920" cy="5102352"/>
          </a:xfrm>
          <a:solidFill>
            <a:schemeClr val="bg1"/>
          </a:solidFill>
        </p:spPr>
        <p:txBody>
          <a:bodyPr>
            <a:normAutofit/>
          </a:bodyPr>
          <a:lstStyle/>
          <a:p>
            <a:pPr lvl="1"/>
            <a:endParaRPr lang="en-US" sz="1600" dirty="0">
              <a:latin typeface="Times New Roman" panose="02020603050405020304" pitchFamily="18" charset="0"/>
              <a:cs typeface="Times New Roman" panose="02020603050405020304" pitchFamily="18" charset="0"/>
            </a:endParaRPr>
          </a:p>
          <a:p>
            <a:pPr marL="274320" lvl="1" indent="0" algn="ctr">
              <a:buClrTx/>
              <a:buNone/>
            </a:pPr>
            <a:r>
              <a:rPr lang="en-US" sz="1600" b="1" u="sng" dirty="0" err="1">
                <a:solidFill>
                  <a:schemeClr val="tx1"/>
                </a:solidFill>
                <a:latin typeface="Times New Roman" panose="02020603050405020304" pitchFamily="18" charset="0"/>
                <a:cs typeface="Times New Roman" panose="02020603050405020304" pitchFamily="18" charset="0"/>
              </a:rPr>
              <a:t>Canisius</a:t>
            </a:r>
            <a:r>
              <a:rPr lang="en-US" sz="1600" b="1" u="sng" dirty="0">
                <a:solidFill>
                  <a:schemeClr val="tx1"/>
                </a:solidFill>
                <a:latin typeface="Times New Roman" panose="02020603050405020304" pitchFamily="18" charset="0"/>
                <a:cs typeface="Times New Roman" panose="02020603050405020304" pitchFamily="18" charset="0"/>
              </a:rPr>
              <a:t> College TEACH contact:</a:t>
            </a:r>
          </a:p>
          <a:p>
            <a:pPr marL="274320" lvl="1" indent="0" algn="ctr">
              <a:buClrTx/>
              <a:buNone/>
            </a:pPr>
            <a:r>
              <a:rPr lang="en-US" sz="1600" dirty="0">
                <a:solidFill>
                  <a:schemeClr val="tx1"/>
                </a:solidFill>
                <a:latin typeface="Times New Roman" panose="02020603050405020304" pitchFamily="18" charset="0"/>
                <a:cs typeface="Times New Roman" panose="02020603050405020304" pitchFamily="18" charset="0"/>
              </a:rPr>
              <a:t> Ginny Carver 716-888-2391 or </a:t>
            </a:r>
            <a:r>
              <a:rPr lang="en-US" sz="1600" dirty="0">
                <a:solidFill>
                  <a:schemeClr val="tx1"/>
                </a:solidFill>
                <a:latin typeface="Times New Roman" panose="02020603050405020304" pitchFamily="18" charset="0"/>
                <a:cs typeface="Times New Roman" panose="02020603050405020304" pitchFamily="18" charset="0"/>
                <a:hlinkClick r:id="rId3"/>
              </a:rPr>
              <a:t>carverv@canisius.edu</a:t>
            </a:r>
            <a:endParaRPr lang="en-US" sz="1600" dirty="0">
              <a:solidFill>
                <a:schemeClr val="tx1"/>
              </a:solidFill>
              <a:latin typeface="Times New Roman" panose="02020603050405020304" pitchFamily="18" charset="0"/>
              <a:cs typeface="Times New Roman" panose="02020603050405020304" pitchFamily="18" charset="0"/>
            </a:endParaRPr>
          </a:p>
          <a:p>
            <a:pPr marL="274320" lvl="1" indent="0">
              <a:buNone/>
            </a:pPr>
            <a:endParaRPr lang="en-US" sz="1300" dirty="0">
              <a:solidFill>
                <a:schemeClr val="tx1"/>
              </a:solidFill>
              <a:latin typeface="Times New Roman" panose="02020603050405020304" pitchFamily="18" charset="0"/>
              <a:cs typeface="Times New Roman" panose="02020603050405020304" pitchFamily="18" charset="0"/>
            </a:endParaRPr>
          </a:p>
          <a:p>
            <a:pPr marL="274320" lvl="1" indent="0">
              <a:buNone/>
            </a:pPr>
            <a:r>
              <a:rPr lang="en-US" sz="1600" b="1" u="sng" dirty="0">
                <a:solidFill>
                  <a:schemeClr val="tx1"/>
                </a:solidFill>
                <a:latin typeface="Times New Roman" panose="02020603050405020304" pitchFamily="18" charset="0"/>
                <a:cs typeface="Times New Roman" panose="02020603050405020304" pitchFamily="18" charset="0"/>
              </a:rPr>
              <a:t>TEACH Contact Info</a:t>
            </a:r>
            <a:r>
              <a:rPr lang="en-US" sz="1600" b="1" dirty="0">
                <a:solidFill>
                  <a:schemeClr val="tx1"/>
                </a:solidFill>
                <a:latin typeface="Times New Roman" panose="02020603050405020304" pitchFamily="18" charset="0"/>
                <a:cs typeface="Times New Roman" panose="02020603050405020304" pitchFamily="18" charset="0"/>
              </a:rPr>
              <a:t>: </a:t>
            </a:r>
          </a:p>
          <a:p>
            <a:pPr marL="0" indent="0">
              <a:lnSpc>
                <a:spcPct val="150000"/>
              </a:lnSpc>
              <a:spcBef>
                <a:spcPts val="0"/>
              </a:spcBef>
              <a:buNone/>
            </a:pPr>
            <a:r>
              <a:rPr lang="en-US" sz="1400" dirty="0">
                <a:solidFill>
                  <a:schemeClr val="bg2">
                    <a:lumMod val="10000"/>
                  </a:schemeClr>
                </a:solidFill>
                <a:latin typeface="Times New Roman" panose="02020603050405020304" pitchFamily="18" charset="0"/>
                <a:cs typeface="Times New Roman" panose="02020603050405020304" pitchFamily="18" charset="0"/>
              </a:rPr>
              <a:t>Teacher Certification Helpline:  tcert@nysed.gov or 518-474-3901</a:t>
            </a:r>
          </a:p>
          <a:p>
            <a:pPr marL="0" indent="0">
              <a:lnSpc>
                <a:spcPct val="150000"/>
              </a:lnSpc>
              <a:spcBef>
                <a:spcPts val="0"/>
              </a:spcBef>
              <a:buNone/>
            </a:pPr>
            <a:r>
              <a:rPr lang="en-US" sz="1400" dirty="0">
                <a:solidFill>
                  <a:schemeClr val="bg2">
                    <a:lumMod val="10000"/>
                  </a:schemeClr>
                </a:solidFill>
                <a:latin typeface="Times New Roman" panose="02020603050405020304" pitchFamily="18" charset="0"/>
                <a:cs typeface="Times New Roman" panose="02020603050405020304" pitchFamily="18" charset="0"/>
              </a:rPr>
              <a:t>TEACH online system:  518-486-6041 (Available M-F 9:00am-4:00pm)</a:t>
            </a:r>
          </a:p>
          <a:p>
            <a:pPr marL="0" indent="0">
              <a:lnSpc>
                <a:spcPct val="150000"/>
              </a:lnSpc>
              <a:spcBef>
                <a:spcPts val="0"/>
              </a:spcBef>
              <a:buNone/>
            </a:pPr>
            <a:r>
              <a:rPr lang="en-US" sz="1400" dirty="0">
                <a:solidFill>
                  <a:schemeClr val="bg2">
                    <a:lumMod val="10000"/>
                  </a:schemeClr>
                </a:solidFill>
                <a:latin typeface="Times New Roman" panose="02020603050405020304" pitchFamily="18" charset="0"/>
                <a:cs typeface="Times New Roman" panose="02020603050405020304" pitchFamily="18" charset="0"/>
              </a:rPr>
              <a:t> or via email: </a:t>
            </a:r>
            <a:r>
              <a:rPr lang="en-US" sz="1400" dirty="0">
                <a:solidFill>
                  <a:schemeClr val="bg2">
                    <a:lumMod val="10000"/>
                  </a:schemeClr>
                </a:solidFill>
                <a:latin typeface="Times New Roman" panose="02020603050405020304" pitchFamily="18" charset="0"/>
                <a:cs typeface="Times New Roman" panose="02020603050405020304" pitchFamily="18" charset="0"/>
                <a:hlinkClick r:id="rId4"/>
              </a:rPr>
              <a:t>teachhelp@mail.nysed.gov</a:t>
            </a:r>
            <a:r>
              <a:rPr lang="en-US" sz="1400" dirty="0">
                <a:solidFill>
                  <a:schemeClr val="bg2">
                    <a:lumMod val="10000"/>
                  </a:schemeClr>
                </a:solidFill>
                <a:latin typeface="Times New Roman" panose="02020603050405020304" pitchFamily="18" charset="0"/>
                <a:cs typeface="Times New Roman" panose="02020603050405020304" pitchFamily="18" charset="0"/>
              </a:rPr>
              <a:t>.</a:t>
            </a:r>
          </a:p>
          <a:p>
            <a:pPr marL="0" indent="0" algn="ctr">
              <a:lnSpc>
                <a:spcPct val="120000"/>
              </a:lnSpc>
              <a:spcBef>
                <a:spcPts val="0"/>
              </a:spcBef>
              <a:buNone/>
            </a:pPr>
            <a:endParaRPr lang="en-US" sz="1800"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20000"/>
              </a:lnSpc>
              <a:spcBef>
                <a:spcPts val="0"/>
              </a:spcBef>
              <a:buNone/>
            </a:pPr>
            <a:r>
              <a:rPr lang="en-US" sz="1600" dirty="0">
                <a:solidFill>
                  <a:schemeClr val="bg2">
                    <a:lumMod val="10000"/>
                  </a:schemeClr>
                </a:solidFill>
                <a:latin typeface="Times New Roman" panose="02020603050405020304" pitchFamily="18" charset="0"/>
                <a:cs typeface="Times New Roman" panose="02020603050405020304" pitchFamily="18" charset="0"/>
              </a:rPr>
              <a:t>Fingerprinting: 518-473-2998               Accessibility Questions:  518-473-4501</a:t>
            </a:r>
          </a:p>
          <a:p>
            <a:pPr marL="274320" lvl="1" indent="0">
              <a:buNone/>
            </a:pPr>
            <a:endParaRPr lang="en-US" sz="1600" b="1" u="sng" dirty="0">
              <a:solidFill>
                <a:schemeClr val="tx1"/>
              </a:solidFill>
              <a:latin typeface="Times New Roman" panose="02020603050405020304" pitchFamily="18" charset="0"/>
              <a:cs typeface="Times New Roman" panose="02020603050405020304" pitchFamily="18" charset="0"/>
            </a:endParaRPr>
          </a:p>
          <a:p>
            <a:pPr marL="274320" lvl="1" indent="0">
              <a:buNone/>
            </a:pPr>
            <a:r>
              <a:rPr lang="en-US" sz="1600" b="1" u="sng" dirty="0">
                <a:solidFill>
                  <a:schemeClr val="tx1"/>
                </a:solidFill>
                <a:latin typeface="Times New Roman" panose="02020603050405020304" pitchFamily="18" charset="0"/>
                <a:cs typeface="Times New Roman" panose="02020603050405020304" pitchFamily="18" charset="0"/>
              </a:rPr>
              <a:t>Other Helpful Websites……</a:t>
            </a:r>
          </a:p>
          <a:p>
            <a:pPr marL="274320" lvl="1" indent="0">
              <a:lnSpc>
                <a:spcPct val="200000"/>
              </a:lnSpc>
              <a:buNone/>
            </a:pPr>
            <a:endParaRPr lang="en-US" sz="900" dirty="0">
              <a:solidFill>
                <a:schemeClr val="tx1"/>
              </a:solidFill>
              <a:latin typeface="Times New Roman" panose="02020603050405020304" pitchFamily="18" charset="0"/>
              <a:cs typeface="Times New Roman" panose="02020603050405020304" pitchFamily="18" charset="0"/>
            </a:endParaRPr>
          </a:p>
          <a:p>
            <a:pPr marL="274320" lvl="1" indent="0">
              <a:lnSpc>
                <a:spcPct val="200000"/>
              </a:lnSpc>
              <a:buNone/>
            </a:pPr>
            <a:r>
              <a:rPr lang="en-US" sz="1500" dirty="0">
                <a:solidFill>
                  <a:schemeClr val="bg2">
                    <a:lumMod val="10000"/>
                  </a:schemeClr>
                </a:solidFill>
                <a:latin typeface="Times New Roman" panose="02020603050405020304" pitchFamily="18" charset="0"/>
                <a:cs typeface="Times New Roman" panose="02020603050405020304" pitchFamily="18" charset="0"/>
                <a:hlinkClick r:id="rId5"/>
              </a:rPr>
              <a:t>http://www.highered.nysed.gov/tcert/certificate/</a:t>
            </a:r>
            <a:r>
              <a:rPr lang="en-US" sz="1500" dirty="0">
                <a:solidFill>
                  <a:schemeClr val="bg2">
                    <a:lumMod val="10000"/>
                  </a:schemeClr>
                </a:solidFill>
                <a:latin typeface="Times New Roman" panose="02020603050405020304" pitchFamily="18" charset="0"/>
                <a:cs typeface="Times New Roman" panose="02020603050405020304" pitchFamily="18" charset="0"/>
              </a:rPr>
              <a:t>   Certification from start to finish</a:t>
            </a:r>
          </a:p>
          <a:p>
            <a:pPr marL="274320" lvl="1" indent="0">
              <a:lnSpc>
                <a:spcPct val="200000"/>
              </a:lnSpc>
              <a:buNone/>
            </a:pPr>
            <a:r>
              <a:rPr lang="en-US" sz="1500" dirty="0">
                <a:solidFill>
                  <a:schemeClr val="bg2">
                    <a:lumMod val="10000"/>
                  </a:schemeClr>
                </a:solidFill>
                <a:latin typeface="Times New Roman" panose="02020603050405020304" pitchFamily="18" charset="0"/>
                <a:cs typeface="Times New Roman" panose="02020603050405020304" pitchFamily="18" charset="0"/>
                <a:hlinkClick r:id="rId6"/>
              </a:rPr>
              <a:t>http://www.nystce.nesinc.com/</a:t>
            </a:r>
            <a:r>
              <a:rPr lang="en-US" sz="1500" dirty="0">
                <a:solidFill>
                  <a:schemeClr val="bg2">
                    <a:lumMod val="10000"/>
                  </a:schemeClr>
                </a:solidFill>
                <a:latin typeface="Times New Roman" panose="02020603050405020304" pitchFamily="18" charset="0"/>
                <a:cs typeface="Times New Roman" panose="02020603050405020304" pitchFamily="18" charset="0"/>
              </a:rPr>
              <a:t>       Up-to-date certification exam information</a:t>
            </a:r>
          </a:p>
          <a:p>
            <a:pPr marL="274320" lvl="1" indent="0">
              <a:buNone/>
            </a:pPr>
            <a:endParaRPr lang="en-US" sz="1600" dirty="0">
              <a:solidFill>
                <a:schemeClr val="tx1"/>
              </a:solidFill>
            </a:endParaRPr>
          </a:p>
          <a:p>
            <a:pPr marL="274320" lvl="1" indent="0">
              <a:buNone/>
            </a:pPr>
            <a:endParaRPr lang="en-US" dirty="0"/>
          </a:p>
        </p:txBody>
      </p:sp>
    </p:spTree>
    <p:extLst>
      <p:ext uri="{BB962C8B-B14F-4D97-AF65-F5344CB8AC3E}">
        <p14:creationId xmlns:p14="http://schemas.microsoft.com/office/powerpoint/2010/main" val="2053700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758952"/>
          </a:xfrm>
          <a:solidFill>
            <a:srgbClr val="0070C0"/>
          </a:solidFill>
          <a:ln w="15875" cmpd="sng">
            <a:solidFill>
              <a:srgbClr val="C00000"/>
            </a:solidFill>
          </a:ln>
        </p:spPr>
        <p:txBody>
          <a:bodyPr anchor="ctr"/>
          <a:lstStyle/>
          <a:p>
            <a:r>
              <a:rPr lang="en-US" b="1" dirty="0">
                <a:solidFill>
                  <a:schemeClr val="bg1"/>
                </a:solidFill>
              </a:rPr>
              <a:t>Steps to Initial Certification</a:t>
            </a:r>
          </a:p>
        </p:txBody>
      </p:sp>
      <p:sp>
        <p:nvSpPr>
          <p:cNvPr id="3" name="Content Placeholder 2"/>
          <p:cNvSpPr>
            <a:spLocks noGrp="1"/>
          </p:cNvSpPr>
          <p:nvPr>
            <p:ph sz="quarter" idx="1"/>
          </p:nvPr>
        </p:nvSpPr>
        <p:spPr>
          <a:xfrm>
            <a:off x="2209800" y="1676400"/>
            <a:ext cx="5410200" cy="4191000"/>
          </a:xfrm>
          <a:solidFill>
            <a:schemeClr val="bg1"/>
          </a:solidFill>
          <a:ln w="22225">
            <a:solidFill>
              <a:srgbClr val="C00000"/>
            </a:solidFill>
          </a:ln>
        </p:spPr>
        <p:txBody>
          <a:bodyPr>
            <a:normAutofit/>
          </a:bodyPr>
          <a:lstStyle/>
          <a:p>
            <a:pPr marL="514350" indent="-514350" algn="ctr">
              <a:lnSpc>
                <a:spcPct val="120000"/>
              </a:lnSpc>
              <a:buClr>
                <a:schemeClr val="tx1"/>
              </a:buClr>
              <a:buFont typeface="+mj-lt"/>
              <a:buAutoNum type="arabicPeriod"/>
            </a:pPr>
            <a:endParaRPr lang="en-US" sz="2000" dirty="0">
              <a:solidFill>
                <a:srgbClr val="002060"/>
              </a:solidFill>
            </a:endParaRPr>
          </a:p>
          <a:p>
            <a:pPr marL="788670" lvl="1" indent="-514350">
              <a:lnSpc>
                <a:spcPct val="250000"/>
              </a:lnSpc>
              <a:buClr>
                <a:schemeClr val="tx1"/>
              </a:buClr>
              <a:buFont typeface="+mj-lt"/>
              <a:buAutoNum type="arabicPeriod"/>
            </a:pPr>
            <a:r>
              <a:rPr lang="en-US" sz="2000" b="1" dirty="0">
                <a:solidFill>
                  <a:srgbClr val="002060"/>
                </a:solidFill>
              </a:rPr>
              <a:t>Create a TEACH Account</a:t>
            </a:r>
          </a:p>
          <a:p>
            <a:pPr marL="788670" lvl="1" indent="-514350">
              <a:lnSpc>
                <a:spcPct val="250000"/>
              </a:lnSpc>
              <a:buClr>
                <a:schemeClr val="tx1"/>
              </a:buClr>
              <a:buFont typeface="+mj-lt"/>
              <a:buAutoNum type="arabicPeriod"/>
            </a:pPr>
            <a:r>
              <a:rPr lang="en-US" sz="2000" b="1" dirty="0">
                <a:solidFill>
                  <a:srgbClr val="002060"/>
                </a:solidFill>
              </a:rPr>
              <a:t> Fingerprinting</a:t>
            </a:r>
          </a:p>
          <a:p>
            <a:pPr marL="788670" lvl="1" indent="-514350">
              <a:lnSpc>
                <a:spcPct val="250000"/>
              </a:lnSpc>
              <a:buClr>
                <a:schemeClr val="tx1"/>
              </a:buClr>
              <a:buFont typeface="+mj-lt"/>
              <a:buAutoNum type="arabicPeriod"/>
            </a:pPr>
            <a:r>
              <a:rPr lang="en-US" sz="2000" b="1" dirty="0">
                <a:solidFill>
                  <a:srgbClr val="002060"/>
                </a:solidFill>
              </a:rPr>
              <a:t>NYSCTE Exams</a:t>
            </a:r>
          </a:p>
          <a:p>
            <a:pPr marL="788670" lvl="1" indent="-514350">
              <a:lnSpc>
                <a:spcPct val="250000"/>
              </a:lnSpc>
              <a:buClr>
                <a:schemeClr val="tx1"/>
              </a:buClr>
              <a:buFont typeface="+mj-lt"/>
              <a:buAutoNum type="arabicPeriod"/>
            </a:pPr>
            <a:r>
              <a:rPr lang="en-US" sz="2000" b="1" dirty="0">
                <a:solidFill>
                  <a:srgbClr val="002060"/>
                </a:solidFill>
              </a:rPr>
              <a:t>Certification</a:t>
            </a:r>
          </a:p>
          <a:p>
            <a:pPr marL="0" indent="0">
              <a:buClr>
                <a:schemeClr val="tx1"/>
              </a:buClr>
              <a:buNone/>
            </a:pPr>
            <a:endParaRPr lang="en-US" sz="1600" dirty="0"/>
          </a:p>
        </p:txBody>
      </p:sp>
    </p:spTree>
    <p:extLst>
      <p:ext uri="{BB962C8B-B14F-4D97-AF65-F5344CB8AC3E}">
        <p14:creationId xmlns:p14="http://schemas.microsoft.com/office/powerpoint/2010/main" val="3019423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a:xfrm>
            <a:off x="304799" y="491490"/>
            <a:ext cx="8534400" cy="914400"/>
          </a:xfrm>
          <a:ln w="44450">
            <a:solidFill>
              <a:srgbClr val="C00000"/>
            </a:solidFill>
          </a:ln>
        </p:spPr>
        <p:txBody>
          <a:bodyPr anchor="ctr">
            <a:normAutofit/>
          </a:bodyPr>
          <a:lstStyle/>
          <a:p>
            <a:r>
              <a:rPr lang="en-US" sz="3500" b="1" dirty="0">
                <a:solidFill>
                  <a:schemeClr val="accent2">
                    <a:lumMod val="40000"/>
                    <a:lumOff val="60000"/>
                  </a:schemeClr>
                </a:solidFill>
              </a:rPr>
              <a:t> Tips to Create a TEACH Account</a:t>
            </a:r>
            <a:endParaRPr lang="en-US" sz="3500" dirty="0">
              <a:solidFill>
                <a:schemeClr val="accent2">
                  <a:lumMod val="40000"/>
                  <a:lumOff val="60000"/>
                </a:schemeClr>
              </a:solidFill>
            </a:endParaRPr>
          </a:p>
        </p:txBody>
      </p:sp>
      <p:sp>
        <p:nvSpPr>
          <p:cNvPr id="5" name="Rectangle 4"/>
          <p:cNvSpPr/>
          <p:nvPr/>
        </p:nvSpPr>
        <p:spPr>
          <a:xfrm>
            <a:off x="609599" y="1676400"/>
            <a:ext cx="7924799" cy="3908762"/>
          </a:xfrm>
          <a:prstGeom prst="rect">
            <a:avLst/>
          </a:prstGeom>
          <a:solidFill>
            <a:schemeClr val="bg1"/>
          </a:solidFill>
          <a:ln w="31750">
            <a:solidFill>
              <a:srgbClr val="C00000"/>
            </a:solidFill>
          </a:ln>
        </p:spPr>
        <p:txBody>
          <a:bodyPr wrap="square">
            <a:spAutoFit/>
          </a:bodyPr>
          <a:lstStyle/>
          <a:p>
            <a:pPr marL="285750" indent="-285750">
              <a:buFont typeface="Wingdings" panose="05000000000000000000" pitchFamily="2" charset="2"/>
              <a:buChar char="Ø"/>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Make sure you don’t already have a TEACH account.</a:t>
            </a:r>
          </a:p>
          <a:p>
            <a:endParaRPr lang="en-US" sz="14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Don’t forget your User Name and Password!</a:t>
            </a:r>
          </a:p>
          <a:p>
            <a:pPr marL="285750" indent="-285750">
              <a:buFont typeface="Wingdings" panose="05000000000000000000" pitchFamily="2" charset="2"/>
              <a:buChar char="Ø"/>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If you already have a TEACH account, </a:t>
            </a:r>
            <a:r>
              <a:rPr lang="en-US" b="1" dirty="0">
                <a:latin typeface="Times New Roman" panose="02020603050405020304" pitchFamily="18" charset="0"/>
                <a:ea typeface="Calibri" panose="020F0502020204030204" pitchFamily="34" charset="0"/>
                <a:cs typeface="Times New Roman" panose="02020603050405020304" pitchFamily="18" charset="0"/>
              </a:rPr>
              <a:t>DO NOT CREATE A NEW ACCOUNT</a:t>
            </a:r>
            <a:r>
              <a:rPr lang="en-US" dirty="0">
                <a:latin typeface="Times New Roman" panose="02020603050405020304" pitchFamily="18" charset="0"/>
                <a:ea typeface="Calibri" panose="020F0502020204030204" pitchFamily="34" charset="0"/>
                <a:cs typeface="Times New Roman" panose="02020603050405020304" pitchFamily="18" charset="0"/>
              </a:rPr>
              <a:t>!  Use “Forgot Your Username or Password” at the bottom, or contact TEACH directly.</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err="1">
                <a:latin typeface="Times New Roman" panose="02020603050405020304" pitchFamily="18" charset="0"/>
                <a:ea typeface="Calibri" panose="020F0502020204030204" pitchFamily="34" charset="0"/>
                <a:cs typeface="Times New Roman" panose="02020603050405020304" pitchFamily="18" charset="0"/>
              </a:rPr>
              <a:t>Canisius</a:t>
            </a:r>
            <a:r>
              <a:rPr lang="en-US" dirty="0">
                <a:latin typeface="Times New Roman" panose="02020603050405020304" pitchFamily="18" charset="0"/>
                <a:ea typeface="Calibri" panose="020F0502020204030204" pitchFamily="34" charset="0"/>
                <a:cs typeface="Times New Roman" panose="02020603050405020304" pitchFamily="18" charset="0"/>
              </a:rPr>
              <a:t> cannot help you retrieve your username or password</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 Creating a User Name and Password does not mean your account is all set up.    You have to go through the login process.</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0468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70C0"/>
          </a:solidFill>
          <a:ln w="15875">
            <a:solidFill>
              <a:srgbClr val="C00000"/>
            </a:solidFill>
          </a:ln>
        </p:spPr>
        <p:txBody>
          <a:bodyPr anchor="ctr">
            <a:normAutofit/>
          </a:bodyPr>
          <a:lstStyle/>
          <a:p>
            <a:r>
              <a:rPr lang="en-US" sz="3500" b="1" dirty="0">
                <a:solidFill>
                  <a:schemeClr val="accent2">
                    <a:lumMod val="60000"/>
                    <a:lumOff val="40000"/>
                  </a:schemeClr>
                </a:solidFill>
              </a:rPr>
              <a:t>Create a TEACH Account</a:t>
            </a:r>
            <a:endParaRPr lang="en-US" sz="3500" dirty="0">
              <a:solidFill>
                <a:schemeClr val="accent2">
                  <a:lumMod val="60000"/>
                  <a:lumOff val="40000"/>
                </a:schemeClr>
              </a:solidFill>
            </a:endParaRPr>
          </a:p>
        </p:txBody>
      </p:sp>
      <p:sp>
        <p:nvSpPr>
          <p:cNvPr id="3" name="Content Placeholder 2"/>
          <p:cNvSpPr>
            <a:spLocks noGrp="1"/>
          </p:cNvSpPr>
          <p:nvPr>
            <p:ph sz="quarter" idx="1"/>
          </p:nvPr>
        </p:nvSpPr>
        <p:spPr/>
        <p:txBody>
          <a:bodyPr>
            <a:normAutofit/>
          </a:bodyPr>
          <a:lstStyle/>
          <a:p>
            <a:pPr marL="0" indent="0">
              <a:buNone/>
            </a:pPr>
            <a:r>
              <a:rPr lang="en-US" sz="1600" dirty="0">
                <a:hlinkClick r:id="rId2"/>
              </a:rPr>
              <a:t>http://www.highered.nysed.gov/tcert/teach/</a:t>
            </a:r>
            <a:endParaRPr lang="en-US" sz="1600" dirty="0"/>
          </a:p>
        </p:txBody>
      </p:sp>
      <p:pic>
        <p:nvPicPr>
          <p:cNvPr id="9" name="Picture 8">
            <a:extLst>
              <a:ext uri="{FF2B5EF4-FFF2-40B4-BE49-F238E27FC236}">
                <a16:creationId xmlns:a16="http://schemas.microsoft.com/office/drawing/2014/main" id="{CD80190A-89E6-7540-B38B-BAC1661FB2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8065" y="1114266"/>
            <a:ext cx="4493565" cy="5636984"/>
          </a:xfrm>
          <a:prstGeom prst="rect">
            <a:avLst/>
          </a:prstGeom>
        </p:spPr>
      </p:pic>
      <p:sp>
        <p:nvSpPr>
          <p:cNvPr id="6" name="TextBox 5"/>
          <p:cNvSpPr txBox="1"/>
          <p:nvPr/>
        </p:nvSpPr>
        <p:spPr>
          <a:xfrm>
            <a:off x="2370527" y="4355068"/>
            <a:ext cx="1896673" cy="369332"/>
          </a:xfrm>
          <a:prstGeom prst="rect">
            <a:avLst/>
          </a:prstGeom>
          <a:noFill/>
          <a:ln>
            <a:solidFill>
              <a:srgbClr val="FF0000"/>
            </a:solidFill>
          </a:ln>
        </p:spPr>
        <p:txBody>
          <a:bodyPr wrap="none" rtlCol="0">
            <a:spAutoFit/>
          </a:bodyPr>
          <a:lstStyle/>
          <a:p>
            <a:r>
              <a:rPr lang="en-US" dirty="0"/>
              <a:t>Click on this link</a:t>
            </a:r>
          </a:p>
        </p:txBody>
      </p:sp>
      <p:sp>
        <p:nvSpPr>
          <p:cNvPr id="7" name="Right Arrow 6"/>
          <p:cNvSpPr/>
          <p:nvPr/>
        </p:nvSpPr>
        <p:spPr>
          <a:xfrm>
            <a:off x="4038600" y="4662078"/>
            <a:ext cx="1676400"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flipV="1">
            <a:off x="5663340" y="4491009"/>
            <a:ext cx="1143000" cy="82677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482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34483A2-6D1D-C145-BBBD-6EC1356CE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952" y="1068317"/>
            <a:ext cx="4145254" cy="5533375"/>
          </a:xfrm>
          <a:prstGeom prst="rect">
            <a:avLst/>
          </a:prstGeom>
        </p:spPr>
      </p:pic>
      <p:graphicFrame>
        <p:nvGraphicFramePr>
          <p:cNvPr id="4" name="Object 3"/>
          <p:cNvGraphicFramePr>
            <a:graphicFrameLocks noChangeAspect="1"/>
          </p:cNvGraphicFramePr>
          <p:nvPr>
            <p:extLst>
              <p:ext uri="{D42A27DB-BD31-4B8C-83A1-F6EECF244321}">
                <p14:modId xmlns:p14="http://schemas.microsoft.com/office/powerpoint/2010/main" val="4156501106"/>
              </p:ext>
            </p:extLst>
          </p:nvPr>
        </p:nvGraphicFramePr>
        <p:xfrm>
          <a:off x="498257" y="1141476"/>
          <a:ext cx="4008757" cy="5487924"/>
        </p:xfrm>
        <a:graphic>
          <a:graphicData uri="http://schemas.openxmlformats.org/presentationml/2006/ole">
            <mc:AlternateContent xmlns:mc="http://schemas.openxmlformats.org/markup-compatibility/2006">
              <mc:Choice xmlns:v="urn:schemas-microsoft-com:vml" Requires="v">
                <p:oleObj spid="_x0000_s1028" name="Document" r:id="rId4" imgW="5965494" imgH="8167590" progId="Word.Document.12">
                  <p:embed/>
                </p:oleObj>
              </mc:Choice>
              <mc:Fallback>
                <p:oleObj name="Document" r:id="rId4" imgW="5965494" imgH="8167590" progId="Word.Document.12">
                  <p:embed/>
                  <p:pic>
                    <p:nvPicPr>
                      <p:cNvPr id="0" name=""/>
                      <p:cNvPicPr/>
                      <p:nvPr/>
                    </p:nvPicPr>
                    <p:blipFill>
                      <a:blip r:embed="rId5"/>
                      <a:stretch>
                        <a:fillRect/>
                      </a:stretch>
                    </p:blipFill>
                    <p:spPr>
                      <a:xfrm>
                        <a:off x="498257" y="1141476"/>
                        <a:ext cx="4008757" cy="5487924"/>
                      </a:xfrm>
                      <a:prstGeom prst="rect">
                        <a:avLst/>
                      </a:prstGeom>
                    </p:spPr>
                  </p:pic>
                </p:oleObj>
              </mc:Fallback>
            </mc:AlternateContent>
          </a:graphicData>
        </a:graphic>
      </p:graphicFrame>
      <p:sp>
        <p:nvSpPr>
          <p:cNvPr id="21" name="Title 1"/>
          <p:cNvSpPr>
            <a:spLocks noGrp="1"/>
          </p:cNvSpPr>
          <p:nvPr>
            <p:ph type="title"/>
          </p:nvPr>
        </p:nvSpPr>
        <p:spPr>
          <a:solidFill>
            <a:srgbClr val="0070C0"/>
          </a:solidFill>
          <a:ln w="38100" cmpd="sng">
            <a:solidFill>
              <a:srgbClr val="C00000"/>
            </a:solidFill>
          </a:ln>
        </p:spPr>
        <p:txBody>
          <a:bodyPr anchor="ctr">
            <a:normAutofit/>
          </a:bodyPr>
          <a:lstStyle/>
          <a:p>
            <a:r>
              <a:rPr lang="en-US" sz="3500" b="1" dirty="0">
                <a:solidFill>
                  <a:schemeClr val="accent2">
                    <a:lumMod val="40000"/>
                    <a:lumOff val="60000"/>
                  </a:schemeClr>
                </a:solidFill>
              </a:rPr>
              <a:t> Create a TEACH Account</a:t>
            </a:r>
            <a:endParaRPr lang="en-US" sz="3500" dirty="0">
              <a:solidFill>
                <a:schemeClr val="accent2">
                  <a:lumMod val="40000"/>
                  <a:lumOff val="60000"/>
                </a:schemeClr>
              </a:solidFill>
            </a:endParaRPr>
          </a:p>
        </p:txBody>
      </p:sp>
      <p:cxnSp>
        <p:nvCxnSpPr>
          <p:cNvPr id="24" name="Straight Connector 23"/>
          <p:cNvCxnSpPr>
            <a:cxnSpLocks/>
          </p:cNvCxnSpPr>
          <p:nvPr/>
        </p:nvCxnSpPr>
        <p:spPr>
          <a:xfrm>
            <a:off x="4683847" y="987552"/>
            <a:ext cx="39624" cy="556564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
        <p:nvSpPr>
          <p:cNvPr id="35" name="Right Arrow 34"/>
          <p:cNvSpPr/>
          <p:nvPr/>
        </p:nvSpPr>
        <p:spPr>
          <a:xfrm rot="21180000">
            <a:off x="4844529" y="5931113"/>
            <a:ext cx="1194748" cy="312574"/>
          </a:xfrm>
          <a:prstGeom prst="rightArrow">
            <a:avLst>
              <a:gd name="adj1" fmla="val 50000"/>
              <a:gd name="adj2" fmla="val 16335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5149709" y="6320322"/>
            <a:ext cx="3581399" cy="369332"/>
          </a:xfrm>
          <a:prstGeom prst="rect">
            <a:avLst/>
          </a:prstGeom>
          <a:noFill/>
        </p:spPr>
        <p:txBody>
          <a:bodyPr wrap="square" rtlCol="0">
            <a:spAutoFit/>
          </a:bodyPr>
          <a:lstStyle/>
          <a:p>
            <a:r>
              <a:rPr lang="en-US" b="1" dirty="0">
                <a:solidFill>
                  <a:srgbClr val="FF0000"/>
                </a:solidFill>
              </a:rPr>
              <a:t>Click here to create account</a:t>
            </a:r>
          </a:p>
        </p:txBody>
      </p:sp>
      <p:sp>
        <p:nvSpPr>
          <p:cNvPr id="23" name="Oval 22"/>
          <p:cNvSpPr/>
          <p:nvPr/>
        </p:nvSpPr>
        <p:spPr>
          <a:xfrm flipV="1">
            <a:off x="6013348" y="5710722"/>
            <a:ext cx="1981200" cy="6096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235961" y="3256624"/>
            <a:ext cx="1744564" cy="369332"/>
          </a:xfrm>
          <a:prstGeom prst="rect">
            <a:avLst/>
          </a:prstGeom>
          <a:noFill/>
          <a:ln w="25400">
            <a:solidFill>
              <a:schemeClr val="accent1">
                <a:shade val="50000"/>
              </a:schemeClr>
            </a:solidFill>
          </a:ln>
        </p:spPr>
        <p:txBody>
          <a:bodyPr wrap="square" rtlCol="0">
            <a:spAutoFit/>
          </a:bodyPr>
          <a:lstStyle/>
          <a:p>
            <a:r>
              <a:rPr lang="en-US" b="1" dirty="0">
                <a:solidFill>
                  <a:srgbClr val="FF0000"/>
                </a:solidFill>
              </a:rPr>
              <a:t>Check box</a:t>
            </a:r>
          </a:p>
        </p:txBody>
      </p:sp>
      <p:sp>
        <p:nvSpPr>
          <p:cNvPr id="34" name="Right Arrow 33"/>
          <p:cNvSpPr/>
          <p:nvPr/>
        </p:nvSpPr>
        <p:spPr>
          <a:xfrm rot="21480000" flipH="1">
            <a:off x="5335637" y="3381707"/>
            <a:ext cx="1853754" cy="3125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6"/>
          <a:stretch>
            <a:fillRect/>
          </a:stretch>
        </p:blipFill>
        <p:spPr>
          <a:xfrm>
            <a:off x="4810817" y="3571277"/>
            <a:ext cx="586066" cy="398198"/>
          </a:xfrm>
          <a:prstGeom prst="rect">
            <a:avLst/>
          </a:prstGeom>
        </p:spPr>
      </p:pic>
    </p:spTree>
    <p:extLst>
      <p:ext uri="{BB962C8B-B14F-4D97-AF65-F5344CB8AC3E}">
        <p14:creationId xmlns:p14="http://schemas.microsoft.com/office/powerpoint/2010/main" val="3068180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529547" y="1600200"/>
            <a:ext cx="8302795" cy="4572000"/>
          </a:xfrm>
        </p:spPr>
      </p:pic>
      <p:sp>
        <p:nvSpPr>
          <p:cNvPr id="5" name="Title 1"/>
          <p:cNvSpPr>
            <a:spLocks noGrp="1"/>
          </p:cNvSpPr>
          <p:nvPr>
            <p:ph type="title"/>
          </p:nvPr>
        </p:nvSpPr>
        <p:spPr>
          <a:solidFill>
            <a:srgbClr val="0070C0"/>
          </a:solidFill>
          <a:ln w="38100" cmpd="sng">
            <a:solidFill>
              <a:srgbClr val="C00000"/>
            </a:solidFill>
          </a:ln>
        </p:spPr>
        <p:txBody>
          <a:bodyPr anchor="ctr">
            <a:normAutofit/>
          </a:bodyPr>
          <a:lstStyle/>
          <a:p>
            <a:r>
              <a:rPr lang="en-US" sz="3500" b="1" dirty="0">
                <a:solidFill>
                  <a:schemeClr val="accent2">
                    <a:lumMod val="40000"/>
                    <a:lumOff val="60000"/>
                  </a:schemeClr>
                </a:solidFill>
              </a:rPr>
              <a:t> Create a TEACH Account</a:t>
            </a:r>
            <a:endParaRPr lang="en-US" sz="3500" dirty="0">
              <a:solidFill>
                <a:schemeClr val="accent2">
                  <a:lumMod val="40000"/>
                  <a:lumOff val="60000"/>
                </a:schemeClr>
              </a:solidFill>
            </a:endParaRPr>
          </a:p>
        </p:txBody>
      </p:sp>
    </p:spTree>
    <p:extLst>
      <p:ext uri="{BB962C8B-B14F-4D97-AF65-F5344CB8AC3E}">
        <p14:creationId xmlns:p14="http://schemas.microsoft.com/office/powerpoint/2010/main" val="1454123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14" name="Content Placeholder 2"/>
          <p:cNvSpPr txBox="1">
            <a:spLocks/>
          </p:cNvSpPr>
          <p:nvPr/>
        </p:nvSpPr>
        <p:spPr>
          <a:xfrm>
            <a:off x="332232" y="1295400"/>
            <a:ext cx="8503920" cy="5257800"/>
          </a:xfrm>
          <a:prstGeom prst="rect">
            <a:avLst/>
          </a:prstGeom>
          <a:solidFill>
            <a:schemeClr val="bg1"/>
          </a:solidFill>
          <a:ln w="15875">
            <a:solidFill>
              <a:srgbClr val="C00000"/>
            </a:solidFill>
          </a:ln>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Font typeface="Wingdings 2"/>
              <a:buNone/>
            </a:pPr>
            <a:endParaRPr lang="en-US" sz="1200"/>
          </a:p>
          <a:p>
            <a:pPr marL="0" lvl="1" indent="0">
              <a:buClr>
                <a:schemeClr val="accent1"/>
              </a:buClr>
              <a:buSzPct val="85000"/>
              <a:buFont typeface="Wingdings"/>
              <a:buNone/>
            </a:pPr>
            <a:endParaRPr lang="en-US" sz="2600">
              <a:solidFill>
                <a:schemeClr val="tx1"/>
              </a:solidFill>
              <a:latin typeface="Angsana New" panose="02020603050405020304" pitchFamily="18" charset="-34"/>
              <a:cs typeface="Angsana New" panose="02020603050405020304" pitchFamily="18" charset="-34"/>
            </a:endParaRPr>
          </a:p>
          <a:p>
            <a:endParaRPr lang="en-US" dirty="0"/>
          </a:p>
        </p:txBody>
      </p:sp>
      <p:sp>
        <p:nvSpPr>
          <p:cNvPr id="3" name="Title 2"/>
          <p:cNvSpPr>
            <a:spLocks noGrp="1"/>
          </p:cNvSpPr>
          <p:nvPr>
            <p:ph type="title"/>
          </p:nvPr>
        </p:nvSpPr>
        <p:spPr>
          <a:xfrm>
            <a:off x="301752" y="176841"/>
            <a:ext cx="8534400" cy="758952"/>
          </a:xfrm>
          <a:solidFill>
            <a:schemeClr val="accent2">
              <a:lumMod val="20000"/>
              <a:lumOff val="80000"/>
            </a:schemeClr>
          </a:solidFill>
          <a:ln w="25400" cmpd="sng">
            <a:solidFill>
              <a:srgbClr val="C00000"/>
            </a:solidFill>
          </a:ln>
        </p:spPr>
        <p:txBody>
          <a:bodyPr anchor="ctr">
            <a:noAutofit/>
          </a:bodyPr>
          <a:lstStyle/>
          <a:p>
            <a:r>
              <a:rPr lang="en-US" sz="3500" b="1" dirty="0">
                <a:solidFill>
                  <a:srgbClr val="0070C0"/>
                </a:solidFill>
              </a:rPr>
              <a:t>Fingerprinting</a:t>
            </a:r>
          </a:p>
        </p:txBody>
      </p:sp>
      <p:sp>
        <p:nvSpPr>
          <p:cNvPr id="10" name="Content Placeholder 9"/>
          <p:cNvSpPr>
            <a:spLocks noGrp="1"/>
          </p:cNvSpPr>
          <p:nvPr>
            <p:ph sz="quarter" idx="1"/>
          </p:nvPr>
        </p:nvSpPr>
        <p:spPr>
          <a:xfrm>
            <a:off x="1143000" y="1600200"/>
            <a:ext cx="7452036" cy="4648200"/>
          </a:xfrm>
          <a:noFill/>
        </p:spPr>
        <p:txBody>
          <a:bodyPr>
            <a:noAutofit/>
          </a:bodyPr>
          <a:lstStyle/>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Visit </a:t>
            </a:r>
            <a:r>
              <a:rPr lang="en-US" sz="1600" dirty="0">
                <a:solidFill>
                  <a:srgbClr val="002060"/>
                </a:solidFill>
                <a:latin typeface="Times New Roman" panose="02020603050405020304" pitchFamily="18" charset="0"/>
                <a:cs typeface="Times New Roman" panose="02020603050405020304" pitchFamily="18" charset="0"/>
                <a:hlinkClick r:id="rId3"/>
              </a:rPr>
              <a:t>NYSED New Procedures for Fingerprinting</a:t>
            </a:r>
            <a:r>
              <a:rPr lang="en-US" sz="1600" dirty="0">
                <a:latin typeface="Times New Roman" panose="02020603050405020304" pitchFamily="18" charset="0"/>
                <a:cs typeface="Times New Roman" panose="02020603050405020304" pitchFamily="18" charset="0"/>
              </a:rPr>
              <a:t> for fingerprinting instructions.</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All applicants for New York State Teacher Certification are required to have a fingerprint supported criminal history background check processed through the Office of School Personnel Review and Accountability (OSPRA)</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After your fingerprints have been processed by OSPRA, your TEACH account will contain the following statement:  "Your DCJS and FBI results have been received".  You will not receive anything from OSPRA unless a school district requests a fingerprint clearance report for you.</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It typically takes 24 hours for fingerprints to be processed through OSPRA.</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Total Cost for fingerprinting -  $102.00</a:t>
            </a:r>
          </a:p>
          <a:p>
            <a:pPr marL="0" indent="0">
              <a:buClr>
                <a:srgbClr val="0000CC"/>
              </a:buClr>
              <a:buNone/>
            </a:pPr>
            <a:endParaRPr lang="en-US" sz="1600" dirty="0">
              <a:latin typeface="Times New Roman" panose="02020603050405020304" pitchFamily="18" charset="0"/>
              <a:cs typeface="Times New Roman" panose="02020603050405020304" pitchFamily="18" charset="0"/>
            </a:endParaRPr>
          </a:p>
          <a:p>
            <a:pPr marL="0" indent="0">
              <a:buClr>
                <a:srgbClr val="0000CC"/>
              </a:buClr>
              <a:buNone/>
            </a:pPr>
            <a:endParaRPr lang="en-US" sz="16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lvl="0" indent="0" algn="ctr">
              <a:buNone/>
            </a:pPr>
            <a:endParaRPr lang="en-US" sz="800" dirty="0">
              <a:solidFill>
                <a:schemeClr val="bg2">
                  <a:lumMod val="10000"/>
                </a:schemeClr>
              </a:solidFill>
              <a:latin typeface="Times New Roman" panose="02020603050405020304" pitchFamily="18" charset="0"/>
              <a:ea typeface="Arial Unicode MS" panose="020B0604020202020204" pitchFamily="34" charset="-128"/>
              <a:cs typeface="Times New Roman" panose="02020603050405020304" pitchFamily="18" charset="0"/>
            </a:endParaRPr>
          </a:p>
        </p:txBody>
      </p:sp>
      <p:cxnSp>
        <p:nvCxnSpPr>
          <p:cNvPr id="5" name="Straight Connector 4"/>
          <p:cNvCxnSpPr>
            <a:cxnSpLocks/>
          </p:cNvCxnSpPr>
          <p:nvPr/>
        </p:nvCxnSpPr>
        <p:spPr>
          <a:xfrm flipV="1">
            <a:off x="878457" y="1066800"/>
            <a:ext cx="7716579" cy="0"/>
          </a:xfrm>
          <a:prstGeom prst="line">
            <a:avLst/>
          </a:prstGeom>
          <a:ln w="2222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Oval 3"/>
          <p:cNvSpPr/>
          <p:nvPr/>
        </p:nvSpPr>
        <p:spPr>
          <a:xfrm>
            <a:off x="1905000" y="1752600"/>
            <a:ext cx="3657600" cy="9144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3668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14989" y="228600"/>
            <a:ext cx="8458200" cy="533400"/>
          </a:xfrm>
          <a:noFill/>
          <a:ln w="25400" cmpd="sng">
            <a:solidFill>
              <a:srgbClr val="C00000">
                <a:alpha val="74000"/>
              </a:srgbClr>
            </a:solidFill>
          </a:ln>
        </p:spPr>
        <p:txBody>
          <a:bodyPr anchor="ctr">
            <a:noAutofit/>
          </a:bodyPr>
          <a:lstStyle/>
          <a:p>
            <a:r>
              <a:rPr lang="en-US" sz="2400" b="1" u="sng" dirty="0">
                <a:solidFill>
                  <a:schemeClr val="accent2">
                    <a:lumMod val="40000"/>
                    <a:lumOff val="60000"/>
                  </a:schemeClr>
                </a:solidFill>
              </a:rPr>
              <a:t>NYSED New Procedures for Fingerprinting </a:t>
            </a:r>
            <a:r>
              <a:rPr lang="en-US" sz="2400" b="1" dirty="0">
                <a:solidFill>
                  <a:schemeClr val="accent2">
                    <a:lumMod val="40000"/>
                    <a:lumOff val="60000"/>
                  </a:schemeClr>
                </a:solidFill>
              </a:rPr>
              <a:t>- Link</a:t>
            </a:r>
          </a:p>
        </p:txBody>
      </p:sp>
      <p:graphicFrame>
        <p:nvGraphicFramePr>
          <p:cNvPr id="9" name="Object 8"/>
          <p:cNvGraphicFramePr>
            <a:graphicFrameLocks noChangeAspect="1"/>
          </p:cNvGraphicFramePr>
          <p:nvPr>
            <p:extLst>
              <p:ext uri="{D42A27DB-BD31-4B8C-83A1-F6EECF244321}">
                <p14:modId xmlns:p14="http://schemas.microsoft.com/office/powerpoint/2010/main" val="4284089233"/>
              </p:ext>
            </p:extLst>
          </p:nvPr>
        </p:nvGraphicFramePr>
        <p:xfrm>
          <a:off x="1828800" y="914400"/>
          <a:ext cx="5685541" cy="5490197"/>
        </p:xfrm>
        <a:graphic>
          <a:graphicData uri="http://schemas.openxmlformats.org/presentationml/2006/ole">
            <mc:AlternateContent xmlns:mc="http://schemas.openxmlformats.org/markup-compatibility/2006">
              <mc:Choice xmlns:v="urn:schemas-microsoft-com:vml" Requires="v">
                <p:oleObj spid="_x0000_s2052" name="Document" r:id="rId4" imgW="5937085" imgH="6737676" progId="Word.Document.12">
                  <p:embed/>
                </p:oleObj>
              </mc:Choice>
              <mc:Fallback>
                <p:oleObj name="Document" r:id="rId4" imgW="5937085" imgH="6737676" progId="Word.Document.12">
                  <p:embed/>
                  <p:pic>
                    <p:nvPicPr>
                      <p:cNvPr id="0" name=""/>
                      <p:cNvPicPr/>
                      <p:nvPr/>
                    </p:nvPicPr>
                    <p:blipFill>
                      <a:blip r:embed="rId5"/>
                      <a:stretch>
                        <a:fillRect/>
                      </a:stretch>
                    </p:blipFill>
                    <p:spPr>
                      <a:xfrm>
                        <a:off x="1828800" y="914400"/>
                        <a:ext cx="5685541" cy="5490197"/>
                      </a:xfrm>
                      <a:prstGeom prst="rect">
                        <a:avLst/>
                      </a:prstGeom>
                      <a:solidFill>
                        <a:schemeClr val="bg1"/>
                      </a:solidFill>
                    </p:spPr>
                  </p:pic>
                </p:oleObj>
              </mc:Fallback>
            </mc:AlternateContent>
          </a:graphicData>
        </a:graphic>
      </p:graphicFrame>
      <p:cxnSp>
        <p:nvCxnSpPr>
          <p:cNvPr id="14" name="Straight Connector 13"/>
          <p:cNvCxnSpPr/>
          <p:nvPr/>
        </p:nvCxnSpPr>
        <p:spPr>
          <a:xfrm flipV="1">
            <a:off x="685799" y="6590364"/>
            <a:ext cx="7716579" cy="61793"/>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3886200" y="5486400"/>
            <a:ext cx="3352800" cy="4572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480000" flipH="1">
            <a:off x="6781798" y="5181600"/>
            <a:ext cx="1752599" cy="29580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754678" y="4783533"/>
            <a:ext cx="1295400" cy="369332"/>
          </a:xfrm>
          <a:prstGeom prst="rect">
            <a:avLst/>
          </a:prstGeom>
          <a:solidFill>
            <a:schemeClr val="bg1"/>
          </a:solidFill>
        </p:spPr>
        <p:txBody>
          <a:bodyPr wrap="square" rtlCol="0">
            <a:spAutoFit/>
          </a:bodyPr>
          <a:lstStyle/>
          <a:p>
            <a:r>
              <a:rPr lang="en-US" dirty="0"/>
              <a:t>Click Link</a:t>
            </a:r>
          </a:p>
        </p:txBody>
      </p:sp>
    </p:spTree>
    <p:extLst>
      <p:ext uri="{BB962C8B-B14F-4D97-AF65-F5344CB8AC3E}">
        <p14:creationId xmlns:p14="http://schemas.microsoft.com/office/powerpoint/2010/main" val="3763882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10" name="Title 9"/>
          <p:cNvSpPr>
            <a:spLocks noGrp="1"/>
          </p:cNvSpPr>
          <p:nvPr>
            <p:ph type="title"/>
          </p:nvPr>
        </p:nvSpPr>
        <p:spPr>
          <a:xfrm>
            <a:off x="228600" y="419100"/>
            <a:ext cx="8572500" cy="762000"/>
          </a:xfrm>
          <a:solidFill>
            <a:schemeClr val="bg1"/>
          </a:solidFill>
          <a:ln w="28575" cmpd="sng">
            <a:solidFill>
              <a:srgbClr val="C00000"/>
            </a:solidFill>
          </a:ln>
        </p:spPr>
        <p:txBody>
          <a:bodyPr anchor="ctr">
            <a:normAutofit/>
          </a:bodyPr>
          <a:lstStyle/>
          <a:p>
            <a:r>
              <a:rPr lang="en-US" sz="2400" dirty="0">
                <a:solidFill>
                  <a:schemeClr val="tx1">
                    <a:lumMod val="95000"/>
                    <a:lumOff val="5000"/>
                  </a:schemeClr>
                </a:solidFill>
                <a:hlinkClick r:id="rId2" tooltip="Schedule fingerprinting for Certification applicants"/>
              </a:rPr>
              <a:t>https://uenroll.identogo.com/workflows/14ZGQT</a:t>
            </a:r>
            <a:endParaRPr lang="en-US" sz="2400" dirty="0">
              <a:solidFill>
                <a:schemeClr val="tx1">
                  <a:lumMod val="95000"/>
                  <a:lumOff val="5000"/>
                </a:schemeClr>
              </a:solidFill>
            </a:endParaRPr>
          </a:p>
        </p:txBody>
      </p:sp>
      <p:sp>
        <p:nvSpPr>
          <p:cNvPr id="11" name="Subtitle 10"/>
          <p:cNvSpPr>
            <a:spLocks noGrp="1"/>
          </p:cNvSpPr>
          <p:nvPr>
            <p:ph sz="quarter" idx="1"/>
          </p:nvPr>
        </p:nvSpPr>
        <p:spPr>
          <a:xfrm>
            <a:off x="228600" y="1752600"/>
            <a:ext cx="8572500" cy="4419600"/>
          </a:xfrm>
          <a:solidFill>
            <a:schemeClr val="bg1"/>
          </a:solidFill>
          <a:ln w="34925">
            <a:solidFill>
              <a:srgbClr val="C00000"/>
            </a:solidFill>
          </a:ln>
        </p:spPr>
        <p:txBody>
          <a:bodyPr>
            <a:noAutofit/>
          </a:bodyPr>
          <a:lstStyle/>
          <a:p>
            <a:pPr marL="0" indent="0" algn="ctr">
              <a:buNone/>
            </a:pPr>
            <a:endParaRPr lang="en-US" sz="2400" dirty="0"/>
          </a:p>
          <a:p>
            <a:pPr marL="0" indent="0" algn="ctr">
              <a:buNone/>
            </a:pPr>
            <a:r>
              <a:rPr lang="en-US" sz="2400" dirty="0"/>
              <a:t>You are exiting the New York State </a:t>
            </a:r>
          </a:p>
          <a:p>
            <a:pPr marL="0" indent="0" algn="ctr">
              <a:buNone/>
            </a:pPr>
            <a:r>
              <a:rPr lang="en-US" sz="2400" dirty="0"/>
              <a:t> Education Department's (NYSED) web site.</a:t>
            </a:r>
          </a:p>
          <a:p>
            <a:pPr marL="0" indent="0" algn="ctr">
              <a:buNone/>
            </a:pPr>
            <a:endParaRPr lang="en-US" sz="2000" dirty="0"/>
          </a:p>
          <a:p>
            <a:pPr marL="0" indent="0" algn="ctr">
              <a:lnSpc>
                <a:spcPct val="150000"/>
              </a:lnSpc>
              <a:buNone/>
            </a:pPr>
            <a:r>
              <a:rPr lang="en-US" sz="1600" dirty="0"/>
              <a:t>The site you are about to visit (</a:t>
            </a:r>
            <a:r>
              <a:rPr lang="en-US" sz="1600" dirty="0">
                <a:hlinkClick r:id="rId2" tooltip="https://uenroll.identogo.com/workflows/14ZGQT"/>
              </a:rPr>
              <a:t>Schedule fingerprinting  for Certification applicants</a:t>
            </a:r>
            <a:r>
              <a:rPr lang="en-US" sz="1600" dirty="0"/>
              <a:t>) is not under the jurisdiction of the NYSED, and the NYSED is not responsible for its</a:t>
            </a:r>
          </a:p>
          <a:p>
            <a:pPr marL="0" indent="0" algn="ctr">
              <a:lnSpc>
                <a:spcPct val="150000"/>
              </a:lnSpc>
              <a:buNone/>
            </a:pPr>
            <a:r>
              <a:rPr lang="en-US" sz="1600" dirty="0"/>
              <a:t> content.</a:t>
            </a:r>
          </a:p>
          <a:p>
            <a:pPr marL="0" indent="0" algn="ctr">
              <a:buNone/>
            </a:pPr>
            <a:endParaRPr lang="en-US" sz="1600" dirty="0"/>
          </a:p>
          <a:p>
            <a:pPr marL="0" indent="0" algn="ctr">
              <a:buNone/>
            </a:pPr>
            <a:r>
              <a:rPr lang="en-US" sz="1600" dirty="0"/>
              <a:t>Click the link above to continue or </a:t>
            </a:r>
            <a:r>
              <a:rPr lang="en-US" sz="1600" b="1" cap="all" dirty="0">
                <a:hlinkClick r:id="rId3" action="ppaction://hlinkfile"/>
              </a:rPr>
              <a:t>CANCEL</a:t>
            </a:r>
            <a:endParaRPr lang="en-US" sz="1600" dirty="0"/>
          </a:p>
          <a:p>
            <a:pPr algn="ctr"/>
            <a:endParaRPr lang="en-US" dirty="0"/>
          </a:p>
        </p:txBody>
      </p:sp>
      <p:sp>
        <p:nvSpPr>
          <p:cNvPr id="6" name="Oval 5"/>
          <p:cNvSpPr/>
          <p:nvPr/>
        </p:nvSpPr>
        <p:spPr>
          <a:xfrm>
            <a:off x="3124200" y="3390900"/>
            <a:ext cx="4953000" cy="5715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rot="-660000" flipH="1">
            <a:off x="6553200" y="3040226"/>
            <a:ext cx="1853754" cy="3125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7480077" y="2559178"/>
            <a:ext cx="1257092" cy="369332"/>
          </a:xfrm>
          <a:prstGeom prst="rect">
            <a:avLst/>
          </a:prstGeom>
          <a:noFill/>
          <a:ln w="25400">
            <a:solidFill>
              <a:srgbClr val="FF0000"/>
            </a:solidFill>
          </a:ln>
        </p:spPr>
        <p:txBody>
          <a:bodyPr wrap="square" rtlCol="0">
            <a:spAutoFit/>
          </a:bodyPr>
          <a:lstStyle/>
          <a:p>
            <a:r>
              <a:rPr lang="en-US" dirty="0"/>
              <a:t>Click Link</a:t>
            </a:r>
          </a:p>
        </p:txBody>
      </p:sp>
    </p:spTree>
    <p:extLst>
      <p:ext uri="{BB962C8B-B14F-4D97-AF65-F5344CB8AC3E}">
        <p14:creationId xmlns:p14="http://schemas.microsoft.com/office/powerpoint/2010/main" val="5837975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3900</TotalTime>
  <Words>1343</Words>
  <Application>Microsoft Office PowerPoint</Application>
  <PresentationFormat>On-screen Show (4:3)</PresentationFormat>
  <Paragraphs>212</Paragraphs>
  <Slides>19</Slides>
  <Notes>5</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9" baseType="lpstr">
      <vt:lpstr>Angsana New</vt:lpstr>
      <vt:lpstr>Arial</vt:lpstr>
      <vt:lpstr>Arial Unicode MS</vt:lpstr>
      <vt:lpstr>Calibri</vt:lpstr>
      <vt:lpstr>Georgia</vt:lpstr>
      <vt:lpstr>Times New Roman</vt:lpstr>
      <vt:lpstr>Wingdings</vt:lpstr>
      <vt:lpstr>Wingdings 2</vt:lpstr>
      <vt:lpstr>Civic</vt:lpstr>
      <vt:lpstr>Document</vt:lpstr>
      <vt:lpstr>What is TEACH?</vt:lpstr>
      <vt:lpstr>Steps to Initial Certification</vt:lpstr>
      <vt:lpstr> Tips to Create a TEACH Account</vt:lpstr>
      <vt:lpstr>Create a TEACH Account</vt:lpstr>
      <vt:lpstr> Create a TEACH Account</vt:lpstr>
      <vt:lpstr> Create a TEACH Account</vt:lpstr>
      <vt:lpstr>Fingerprinting</vt:lpstr>
      <vt:lpstr>NYSED New Procedures for Fingerprinting - Link</vt:lpstr>
      <vt:lpstr>https://uenroll.identogo.com/workflows/14ZGQT</vt:lpstr>
      <vt:lpstr>Schedule Fingerprinting for Certification Applicants</vt:lpstr>
      <vt:lpstr>NYSTCE Exams</vt:lpstr>
      <vt:lpstr>What about the new SWD All Grades Certification?</vt:lpstr>
      <vt:lpstr>http://www.nystce.nesinc.com</vt:lpstr>
      <vt:lpstr>How to Apply for Certification</vt:lpstr>
      <vt:lpstr>NYS TEACH Codes for  Undergraduate Students</vt:lpstr>
      <vt:lpstr>NYS TEACH Codes for Graduate  Students</vt:lpstr>
      <vt:lpstr>Certification Information</vt:lpstr>
      <vt:lpstr>Questions………</vt:lpstr>
      <vt:lpstr>Still Have Questions………</vt:lpstr>
    </vt:vector>
  </TitlesOfParts>
  <Company>Canisius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TEACH-NYS Certification</dc:title>
  <dc:creator>ITS</dc:creator>
  <cp:lastModifiedBy>Virginia Carver</cp:lastModifiedBy>
  <cp:revision>244</cp:revision>
  <cp:lastPrinted>2018-08-28T17:31:44Z</cp:lastPrinted>
  <dcterms:created xsi:type="dcterms:W3CDTF">2012-09-28T17:36:29Z</dcterms:created>
  <dcterms:modified xsi:type="dcterms:W3CDTF">2023-02-08T16:11:40Z</dcterms:modified>
</cp:coreProperties>
</file>