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</p:sldIdLst>
  <p:sldSz cx="32918400" cy="21945600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23" d="100"/>
          <a:sy n="23" d="100"/>
        </p:scale>
        <p:origin x="104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880" y="3591562"/>
            <a:ext cx="27980640" cy="7640320"/>
          </a:xfrm>
        </p:spPr>
        <p:txBody>
          <a:bodyPr anchor="b"/>
          <a:lstStyle>
            <a:lvl1pPr algn="ctr">
              <a:defRPr sz="19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11526522"/>
            <a:ext cx="24688800" cy="5298438"/>
          </a:xfrm>
        </p:spPr>
        <p:txBody>
          <a:bodyPr/>
          <a:lstStyle>
            <a:lvl1pPr marL="0" indent="0" algn="ctr">
              <a:buNone/>
              <a:defRPr sz="7680"/>
            </a:lvl1pPr>
            <a:lvl2pPr marL="1463040" indent="0" algn="ctr">
              <a:buNone/>
              <a:defRPr sz="6400"/>
            </a:lvl2pPr>
            <a:lvl3pPr marL="2926080" indent="0" algn="ctr">
              <a:buNone/>
              <a:defRPr sz="5760"/>
            </a:lvl3pPr>
            <a:lvl4pPr marL="4389120" indent="0" algn="ctr">
              <a:buNone/>
              <a:defRPr sz="5120"/>
            </a:lvl4pPr>
            <a:lvl5pPr marL="5852160" indent="0" algn="ctr">
              <a:buNone/>
              <a:defRPr sz="5120"/>
            </a:lvl5pPr>
            <a:lvl6pPr marL="7315200" indent="0" algn="ctr">
              <a:buNone/>
              <a:defRPr sz="5120"/>
            </a:lvl6pPr>
            <a:lvl7pPr marL="8778240" indent="0" algn="ctr">
              <a:buNone/>
              <a:defRPr sz="5120"/>
            </a:lvl7pPr>
            <a:lvl8pPr marL="10241280" indent="0" algn="ctr">
              <a:buNone/>
              <a:defRPr sz="5120"/>
            </a:lvl8pPr>
            <a:lvl9pPr marL="11704320" indent="0" algn="ctr">
              <a:buNone/>
              <a:defRPr sz="512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24874-2AB2-4BBA-B6F4-C28319FB2F68}" type="datetimeFigureOut">
              <a:rPr lang="es-ES" smtClean="0"/>
              <a:t>11/02/2020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FF7D8-84C9-439D-8DDF-4B202CF851F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96318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24874-2AB2-4BBA-B6F4-C28319FB2F68}" type="datetimeFigureOut">
              <a:rPr lang="es-ES" smtClean="0"/>
              <a:t>11/02/2020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FF7D8-84C9-439D-8DDF-4B202CF851F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9618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557232" y="1168400"/>
            <a:ext cx="7098030" cy="1859788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63142" y="1168400"/>
            <a:ext cx="20882610" cy="1859788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24874-2AB2-4BBA-B6F4-C28319FB2F68}" type="datetimeFigureOut">
              <a:rPr lang="es-ES" smtClean="0"/>
              <a:t>11/02/2020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FF7D8-84C9-439D-8DDF-4B202CF851F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19479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24874-2AB2-4BBA-B6F4-C28319FB2F68}" type="datetimeFigureOut">
              <a:rPr lang="es-ES" smtClean="0"/>
              <a:t>11/02/2020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FF7D8-84C9-439D-8DDF-4B202CF851F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93581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5997" y="5471167"/>
            <a:ext cx="28392120" cy="9128758"/>
          </a:xfrm>
        </p:spPr>
        <p:txBody>
          <a:bodyPr anchor="b"/>
          <a:lstStyle>
            <a:lvl1pPr>
              <a:defRPr sz="19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45997" y="14686287"/>
            <a:ext cx="28392120" cy="4800598"/>
          </a:xfrm>
        </p:spPr>
        <p:txBody>
          <a:bodyPr/>
          <a:lstStyle>
            <a:lvl1pPr marL="0" indent="0">
              <a:buNone/>
              <a:defRPr sz="7680">
                <a:solidFill>
                  <a:schemeClr val="tx1"/>
                </a:solidFill>
              </a:defRPr>
            </a:lvl1pPr>
            <a:lvl2pPr marL="146304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2pPr>
            <a:lvl3pPr marL="292608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3pPr>
            <a:lvl4pPr marL="438912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4pPr>
            <a:lvl5pPr marL="585216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5pPr>
            <a:lvl6pPr marL="731520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6pPr>
            <a:lvl7pPr marL="877824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7pPr>
            <a:lvl8pPr marL="1024128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8pPr>
            <a:lvl9pPr marL="1170432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24874-2AB2-4BBA-B6F4-C28319FB2F68}" type="datetimeFigureOut">
              <a:rPr lang="es-ES" smtClean="0"/>
              <a:t>11/02/2020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FF7D8-84C9-439D-8DDF-4B202CF851F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9715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63140" y="5842000"/>
            <a:ext cx="13990320" cy="139242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664940" y="5842000"/>
            <a:ext cx="13990320" cy="139242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24874-2AB2-4BBA-B6F4-C28319FB2F68}" type="datetimeFigureOut">
              <a:rPr lang="es-ES" smtClean="0"/>
              <a:t>11/02/2020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FF7D8-84C9-439D-8DDF-4B202CF851F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39916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1168405"/>
            <a:ext cx="28392120" cy="42418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7431" y="5379722"/>
            <a:ext cx="13926024" cy="2636518"/>
          </a:xfrm>
        </p:spPr>
        <p:txBody>
          <a:bodyPr anchor="b"/>
          <a:lstStyle>
            <a:lvl1pPr marL="0" indent="0">
              <a:buNone/>
              <a:defRPr sz="7680" b="1"/>
            </a:lvl1pPr>
            <a:lvl2pPr marL="1463040" indent="0">
              <a:buNone/>
              <a:defRPr sz="6400" b="1"/>
            </a:lvl2pPr>
            <a:lvl3pPr marL="2926080" indent="0">
              <a:buNone/>
              <a:defRPr sz="5760" b="1"/>
            </a:lvl3pPr>
            <a:lvl4pPr marL="4389120" indent="0">
              <a:buNone/>
              <a:defRPr sz="5120" b="1"/>
            </a:lvl4pPr>
            <a:lvl5pPr marL="5852160" indent="0">
              <a:buNone/>
              <a:defRPr sz="5120" b="1"/>
            </a:lvl5pPr>
            <a:lvl6pPr marL="7315200" indent="0">
              <a:buNone/>
              <a:defRPr sz="5120" b="1"/>
            </a:lvl6pPr>
            <a:lvl7pPr marL="8778240" indent="0">
              <a:buNone/>
              <a:defRPr sz="5120" b="1"/>
            </a:lvl7pPr>
            <a:lvl8pPr marL="10241280" indent="0">
              <a:buNone/>
              <a:defRPr sz="5120" b="1"/>
            </a:lvl8pPr>
            <a:lvl9pPr marL="11704320" indent="0">
              <a:buNone/>
              <a:defRPr sz="51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67431" y="8016240"/>
            <a:ext cx="13926024" cy="117906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664942" y="5379722"/>
            <a:ext cx="13994608" cy="2636518"/>
          </a:xfrm>
        </p:spPr>
        <p:txBody>
          <a:bodyPr anchor="b"/>
          <a:lstStyle>
            <a:lvl1pPr marL="0" indent="0">
              <a:buNone/>
              <a:defRPr sz="7680" b="1"/>
            </a:lvl1pPr>
            <a:lvl2pPr marL="1463040" indent="0">
              <a:buNone/>
              <a:defRPr sz="6400" b="1"/>
            </a:lvl2pPr>
            <a:lvl3pPr marL="2926080" indent="0">
              <a:buNone/>
              <a:defRPr sz="5760" b="1"/>
            </a:lvl3pPr>
            <a:lvl4pPr marL="4389120" indent="0">
              <a:buNone/>
              <a:defRPr sz="5120" b="1"/>
            </a:lvl4pPr>
            <a:lvl5pPr marL="5852160" indent="0">
              <a:buNone/>
              <a:defRPr sz="5120" b="1"/>
            </a:lvl5pPr>
            <a:lvl6pPr marL="7315200" indent="0">
              <a:buNone/>
              <a:defRPr sz="5120" b="1"/>
            </a:lvl6pPr>
            <a:lvl7pPr marL="8778240" indent="0">
              <a:buNone/>
              <a:defRPr sz="5120" b="1"/>
            </a:lvl7pPr>
            <a:lvl8pPr marL="10241280" indent="0">
              <a:buNone/>
              <a:defRPr sz="5120" b="1"/>
            </a:lvl8pPr>
            <a:lvl9pPr marL="11704320" indent="0">
              <a:buNone/>
              <a:defRPr sz="51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664942" y="8016240"/>
            <a:ext cx="13994608" cy="117906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24874-2AB2-4BBA-B6F4-C28319FB2F68}" type="datetimeFigureOut">
              <a:rPr lang="es-ES" smtClean="0"/>
              <a:t>11/02/2020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FF7D8-84C9-439D-8DDF-4B202CF851F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4472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24874-2AB2-4BBA-B6F4-C28319FB2F68}" type="datetimeFigureOut">
              <a:rPr lang="es-ES" smtClean="0"/>
              <a:t>11/02/2020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FF7D8-84C9-439D-8DDF-4B202CF851F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09375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24874-2AB2-4BBA-B6F4-C28319FB2F68}" type="datetimeFigureOut">
              <a:rPr lang="es-ES" smtClean="0"/>
              <a:t>11/02/2020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FF7D8-84C9-439D-8DDF-4B202CF851F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84540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1463040"/>
            <a:ext cx="10617041" cy="5120640"/>
          </a:xfrm>
        </p:spPr>
        <p:txBody>
          <a:bodyPr anchor="b"/>
          <a:lstStyle>
            <a:lvl1pPr>
              <a:defRPr sz="102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94608" y="3159765"/>
            <a:ext cx="16664940" cy="15595600"/>
          </a:xfrm>
        </p:spPr>
        <p:txBody>
          <a:bodyPr/>
          <a:lstStyle>
            <a:lvl1pPr>
              <a:defRPr sz="10240"/>
            </a:lvl1pPr>
            <a:lvl2pPr>
              <a:defRPr sz="8960"/>
            </a:lvl2pPr>
            <a:lvl3pPr>
              <a:defRPr sz="768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6583680"/>
            <a:ext cx="10617041" cy="12197082"/>
          </a:xfrm>
        </p:spPr>
        <p:txBody>
          <a:bodyPr/>
          <a:lstStyle>
            <a:lvl1pPr marL="0" indent="0">
              <a:buNone/>
              <a:defRPr sz="5120"/>
            </a:lvl1pPr>
            <a:lvl2pPr marL="1463040" indent="0">
              <a:buNone/>
              <a:defRPr sz="4480"/>
            </a:lvl2pPr>
            <a:lvl3pPr marL="2926080" indent="0">
              <a:buNone/>
              <a:defRPr sz="3840"/>
            </a:lvl3pPr>
            <a:lvl4pPr marL="4389120" indent="0">
              <a:buNone/>
              <a:defRPr sz="3200"/>
            </a:lvl4pPr>
            <a:lvl5pPr marL="5852160" indent="0">
              <a:buNone/>
              <a:defRPr sz="3200"/>
            </a:lvl5pPr>
            <a:lvl6pPr marL="7315200" indent="0">
              <a:buNone/>
              <a:defRPr sz="3200"/>
            </a:lvl6pPr>
            <a:lvl7pPr marL="8778240" indent="0">
              <a:buNone/>
              <a:defRPr sz="3200"/>
            </a:lvl7pPr>
            <a:lvl8pPr marL="10241280" indent="0">
              <a:buNone/>
              <a:defRPr sz="3200"/>
            </a:lvl8pPr>
            <a:lvl9pPr marL="11704320" indent="0">
              <a:buNone/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24874-2AB2-4BBA-B6F4-C28319FB2F68}" type="datetimeFigureOut">
              <a:rPr lang="es-ES" smtClean="0"/>
              <a:t>11/02/2020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FF7D8-84C9-439D-8DDF-4B202CF851F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33675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1463040"/>
            <a:ext cx="10617041" cy="5120640"/>
          </a:xfrm>
        </p:spPr>
        <p:txBody>
          <a:bodyPr anchor="b"/>
          <a:lstStyle>
            <a:lvl1pPr>
              <a:defRPr sz="102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994608" y="3159765"/>
            <a:ext cx="16664940" cy="15595600"/>
          </a:xfrm>
        </p:spPr>
        <p:txBody>
          <a:bodyPr anchor="t"/>
          <a:lstStyle>
            <a:lvl1pPr marL="0" indent="0">
              <a:buNone/>
              <a:defRPr sz="10240"/>
            </a:lvl1pPr>
            <a:lvl2pPr marL="1463040" indent="0">
              <a:buNone/>
              <a:defRPr sz="8960"/>
            </a:lvl2pPr>
            <a:lvl3pPr marL="2926080" indent="0">
              <a:buNone/>
              <a:defRPr sz="7680"/>
            </a:lvl3pPr>
            <a:lvl4pPr marL="4389120" indent="0">
              <a:buNone/>
              <a:defRPr sz="6400"/>
            </a:lvl4pPr>
            <a:lvl5pPr marL="5852160" indent="0">
              <a:buNone/>
              <a:defRPr sz="6400"/>
            </a:lvl5pPr>
            <a:lvl6pPr marL="7315200" indent="0">
              <a:buNone/>
              <a:defRPr sz="6400"/>
            </a:lvl6pPr>
            <a:lvl7pPr marL="8778240" indent="0">
              <a:buNone/>
              <a:defRPr sz="6400"/>
            </a:lvl7pPr>
            <a:lvl8pPr marL="10241280" indent="0">
              <a:buNone/>
              <a:defRPr sz="6400"/>
            </a:lvl8pPr>
            <a:lvl9pPr marL="11704320" indent="0">
              <a:buNone/>
              <a:defRPr sz="64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6583680"/>
            <a:ext cx="10617041" cy="12197082"/>
          </a:xfrm>
        </p:spPr>
        <p:txBody>
          <a:bodyPr/>
          <a:lstStyle>
            <a:lvl1pPr marL="0" indent="0">
              <a:buNone/>
              <a:defRPr sz="5120"/>
            </a:lvl1pPr>
            <a:lvl2pPr marL="1463040" indent="0">
              <a:buNone/>
              <a:defRPr sz="4480"/>
            </a:lvl2pPr>
            <a:lvl3pPr marL="2926080" indent="0">
              <a:buNone/>
              <a:defRPr sz="3840"/>
            </a:lvl3pPr>
            <a:lvl4pPr marL="4389120" indent="0">
              <a:buNone/>
              <a:defRPr sz="3200"/>
            </a:lvl4pPr>
            <a:lvl5pPr marL="5852160" indent="0">
              <a:buNone/>
              <a:defRPr sz="3200"/>
            </a:lvl5pPr>
            <a:lvl6pPr marL="7315200" indent="0">
              <a:buNone/>
              <a:defRPr sz="3200"/>
            </a:lvl6pPr>
            <a:lvl7pPr marL="8778240" indent="0">
              <a:buNone/>
              <a:defRPr sz="3200"/>
            </a:lvl7pPr>
            <a:lvl8pPr marL="10241280" indent="0">
              <a:buNone/>
              <a:defRPr sz="3200"/>
            </a:lvl8pPr>
            <a:lvl9pPr marL="11704320" indent="0">
              <a:buNone/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24874-2AB2-4BBA-B6F4-C28319FB2F68}" type="datetimeFigureOut">
              <a:rPr lang="es-ES" smtClean="0"/>
              <a:t>11/02/2020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FF7D8-84C9-439D-8DDF-4B202CF851F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28093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63140" y="1168405"/>
            <a:ext cx="28392120" cy="42418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3140" y="5842000"/>
            <a:ext cx="28392120" cy="139242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63140" y="20340325"/>
            <a:ext cx="740664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8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924874-2AB2-4BBA-B6F4-C28319FB2F68}" type="datetimeFigureOut">
              <a:rPr lang="es-ES" smtClean="0"/>
              <a:t>11/02/2020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04220" y="20340325"/>
            <a:ext cx="1110996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8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248620" y="20340325"/>
            <a:ext cx="740664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8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FFF7D8-84C9-439D-8DDF-4B202CF851F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99412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2926080" rtl="0" eaLnBrk="1" latinLnBrk="0" hangingPunct="1">
        <a:lnSpc>
          <a:spcPct val="90000"/>
        </a:lnSpc>
        <a:spcBef>
          <a:spcPct val="0"/>
        </a:spcBef>
        <a:buNone/>
        <a:defRPr sz="140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31520" indent="-731520" algn="l" defTabSz="2926080" rtl="0" eaLnBrk="1" latinLnBrk="0" hangingPunct="1">
        <a:lnSpc>
          <a:spcPct val="90000"/>
        </a:lnSpc>
        <a:spcBef>
          <a:spcPts val="3200"/>
        </a:spcBef>
        <a:buFont typeface="Arial" panose="020B0604020202020204" pitchFamily="34" charset="0"/>
        <a:buChar char="•"/>
        <a:defRPr sz="896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7680" kern="1200">
          <a:solidFill>
            <a:schemeClr val="tx1"/>
          </a:solidFill>
          <a:latin typeface="+mn-lt"/>
          <a:ea typeface="+mn-ea"/>
          <a:cs typeface="+mn-cs"/>
        </a:defRPr>
      </a:lvl2pPr>
      <a:lvl3pPr marL="365760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3pPr>
      <a:lvl4pPr marL="512064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5pPr>
      <a:lvl6pPr marL="804672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6pPr>
      <a:lvl7pPr marL="950976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7pPr>
      <a:lvl8pPr marL="1097280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8pPr>
      <a:lvl9pPr marL="1243584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1pPr>
      <a:lvl2pPr marL="146304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2pPr>
      <a:lvl3pPr marL="292608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3pPr>
      <a:lvl4pPr marL="438912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4pPr>
      <a:lvl5pPr marL="585216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5pPr>
      <a:lvl6pPr marL="731520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6pPr>
      <a:lvl7pPr marL="877824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7pPr>
      <a:lvl8pPr marL="1024128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8pPr>
      <a:lvl9pPr marL="1170432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9AE68E7-56C3-4B27-815F-7CEDA9CBA0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54592" y="0"/>
            <a:ext cx="13809216" cy="2194560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A854E578-2B97-4421-8D23-E894F6C325C4}"/>
              </a:ext>
            </a:extLst>
          </p:cNvPr>
          <p:cNvSpPr/>
          <p:nvPr/>
        </p:nvSpPr>
        <p:spPr>
          <a:xfrm>
            <a:off x="1590841" y="268196"/>
            <a:ext cx="30566387" cy="243143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7600" b="1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Corbel" panose="020B0503020204020204"/>
              </a:rPr>
              <a:t>“I did not go through enough to be called a survivor”: Former Cancer Patients’ Perceptions of the Survivor Label and Use of Survivor Programs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C881AC7-AF1D-4A4C-99F5-01511C258911}"/>
              </a:ext>
            </a:extLst>
          </p:cNvPr>
          <p:cNvSpPr/>
          <p:nvPr/>
        </p:nvSpPr>
        <p:spPr>
          <a:xfrm>
            <a:off x="10102497" y="2899647"/>
            <a:ext cx="127134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Corbel" panose="020B0503020204020204"/>
              </a:rPr>
              <a:t>Noah Cliff, Katie Simon, &amp; Melissa Wanzer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58FA87C-E766-4DA6-B853-EAA5B2DB3A25}"/>
              </a:ext>
            </a:extLst>
          </p:cNvPr>
          <p:cNvSpPr/>
          <p:nvPr/>
        </p:nvSpPr>
        <p:spPr>
          <a:xfrm>
            <a:off x="28403" y="4021479"/>
            <a:ext cx="14480801" cy="62940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5300" b="1" dirty="0">
                <a:ln w="0"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/>
              </a:rPr>
              <a:t>Social Identity Theory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800" dirty="0">
                <a:ln w="0">
                  <a:noFill/>
                </a:ln>
                <a:solidFill>
                  <a:prstClr val="black"/>
                </a:solidFill>
                <a:latin typeface="Corbel" panose="020B0503020204020204"/>
              </a:rPr>
              <a:t>Individuals often define themselves based on group memberships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800" dirty="0">
                <a:ln w="0">
                  <a:noFill/>
                </a:ln>
                <a:solidFill>
                  <a:prstClr val="black"/>
                </a:solidFill>
                <a:latin typeface="Corbel" panose="020B0503020204020204"/>
              </a:rPr>
              <a:t>An individual’s level of identification with a group can be connected to important cancer outcomes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800" dirty="0">
                <a:ln w="0">
                  <a:noFill/>
                </a:ln>
                <a:solidFill>
                  <a:prstClr val="black"/>
                </a:solidFill>
                <a:latin typeface="Corbel" panose="020B0503020204020204"/>
              </a:rPr>
              <a:t>Former cancer patients’ identification with the “survivor” group can have a positive impact on continued survival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BE24BD0-BA76-4C24-A322-1ACE3ED12CFD}"/>
              </a:ext>
            </a:extLst>
          </p:cNvPr>
          <p:cNvSpPr/>
          <p:nvPr/>
        </p:nvSpPr>
        <p:spPr>
          <a:xfrm>
            <a:off x="0" y="9942164"/>
            <a:ext cx="16217290" cy="552458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5300" b="1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Corbel" panose="020B0503020204020204"/>
              </a:rPr>
              <a:t>Purpose of this Research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800" dirty="0">
                <a:ln w="0"/>
                <a:solidFill>
                  <a:prstClr val="black"/>
                </a:solidFill>
                <a:latin typeface="Corbel" panose="020B0503020204020204"/>
              </a:rPr>
              <a:t>An exploratory investigation of former cancer patients’ perceptions of the meaning of the term survivor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800" dirty="0">
                <a:ln w="0"/>
                <a:solidFill>
                  <a:prstClr val="black"/>
                </a:solidFill>
                <a:latin typeface="Corbel" panose="020B0503020204020204"/>
              </a:rPr>
              <a:t>Determine whether there is a more appropriate term that former patients would prefer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800" dirty="0">
                <a:ln w="0"/>
                <a:solidFill>
                  <a:prstClr val="black"/>
                </a:solidFill>
                <a:latin typeface="Corbel" panose="020B0503020204020204"/>
              </a:rPr>
              <a:t>Determine whether participants were aware of and used survivor services and programs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87BE599-1548-4291-9D92-3B301A5E2309}"/>
              </a:ext>
            </a:extLst>
          </p:cNvPr>
          <p:cNvSpPr/>
          <p:nvPr/>
        </p:nvSpPr>
        <p:spPr>
          <a:xfrm>
            <a:off x="0" y="15283629"/>
            <a:ext cx="6022803" cy="9079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5300" b="1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Corbel" panose="020B0503020204020204"/>
              </a:rPr>
              <a:t>Study Methodology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A5B1BC3-4ABF-4E21-AB72-9C81AE7E31C1}"/>
              </a:ext>
            </a:extLst>
          </p:cNvPr>
          <p:cNvSpPr/>
          <p:nvPr/>
        </p:nvSpPr>
        <p:spPr>
          <a:xfrm>
            <a:off x="241909" y="16191570"/>
            <a:ext cx="15975381" cy="526297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800" dirty="0">
                <a:ln w="0"/>
                <a:solidFill>
                  <a:prstClr val="black"/>
                </a:solidFill>
                <a:latin typeface="Corbel" panose="020B0503020204020204"/>
              </a:rPr>
              <a:t>Students (N= 23) enrolled in research methods class interviewed former cancer patients (N=44)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800" dirty="0">
                <a:ln w="0"/>
                <a:solidFill>
                  <a:prstClr val="black"/>
                </a:solidFill>
                <a:latin typeface="Corbel" panose="020B0503020204020204"/>
              </a:rPr>
              <a:t>Individuals treated for cancer previously, no cancer currently 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800" dirty="0">
                <a:ln w="0"/>
                <a:solidFill>
                  <a:prstClr val="black"/>
                </a:solidFill>
                <a:latin typeface="Corbel" panose="020B0503020204020204"/>
              </a:rPr>
              <a:t>Semi-structured interviews, </a:t>
            </a:r>
            <a:r>
              <a:rPr lang="en-US" sz="4800" dirty="0" smtClean="0">
                <a:ln w="0"/>
                <a:solidFill>
                  <a:prstClr val="black"/>
                </a:solidFill>
                <a:latin typeface="Corbel" panose="020B0503020204020204"/>
              </a:rPr>
              <a:t>20-60</a:t>
            </a:r>
            <a:r>
              <a:rPr lang="en-US" sz="4800" dirty="0" smtClean="0">
                <a:ln w="0"/>
                <a:solidFill>
                  <a:prstClr val="black"/>
                </a:solidFill>
                <a:latin typeface="Corbel" panose="020B0503020204020204"/>
              </a:rPr>
              <a:t> </a:t>
            </a:r>
            <a:r>
              <a:rPr lang="en-US" sz="4800" dirty="0">
                <a:ln w="0"/>
                <a:solidFill>
                  <a:prstClr val="black"/>
                </a:solidFill>
                <a:latin typeface="Corbel" panose="020B0503020204020204"/>
              </a:rPr>
              <a:t>minutes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800" dirty="0">
                <a:ln w="0"/>
                <a:solidFill>
                  <a:prstClr val="black"/>
                </a:solidFill>
                <a:latin typeface="Corbel" panose="020B0503020204020204"/>
              </a:rPr>
              <a:t>Audiotaped and transcribed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800" dirty="0">
                <a:ln w="0"/>
                <a:solidFill>
                  <a:prstClr val="black"/>
                </a:solidFill>
                <a:latin typeface="Corbel" panose="020B0503020204020204"/>
              </a:rPr>
              <a:t>Content analysis used to identify themes in the former cancer patients’ responses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C9273A1-1435-4219-B5E3-168A0C47BBDA}"/>
              </a:ext>
            </a:extLst>
          </p:cNvPr>
          <p:cNvSpPr/>
          <p:nvPr/>
        </p:nvSpPr>
        <p:spPr>
          <a:xfrm>
            <a:off x="16733727" y="4021480"/>
            <a:ext cx="15942764" cy="91101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5300" b="1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Corbel" panose="020B0503020204020204"/>
              </a:rPr>
              <a:t>Results: Perceptions of Term Survivor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800" u="sng" dirty="0">
                <a:ln w="0"/>
                <a:solidFill>
                  <a:prstClr val="black"/>
                </a:solidFill>
                <a:latin typeface="Corbel" panose="020B0503020204020204"/>
              </a:rPr>
              <a:t>Social Comparison</a:t>
            </a:r>
            <a:r>
              <a:rPr lang="en-US" sz="4800" dirty="0">
                <a:ln w="0"/>
                <a:solidFill>
                  <a:prstClr val="black"/>
                </a:solidFill>
                <a:latin typeface="Corbel" panose="020B0503020204020204"/>
              </a:rPr>
              <a:t>- former patients compared </a:t>
            </a:r>
          </a:p>
          <a:p>
            <a:r>
              <a:rPr lang="en-US" sz="4800" b="1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Corbel" panose="020B0503020204020204"/>
              </a:rPr>
              <a:t>      	</a:t>
            </a:r>
            <a:r>
              <a:rPr lang="en-US" sz="4800" dirty="0">
                <a:ln w="0"/>
                <a:solidFill>
                  <a:prstClr val="black"/>
                </a:solidFill>
                <a:latin typeface="Corbel" panose="020B0503020204020204"/>
              </a:rPr>
              <a:t>themselves to other cancer patients repeatedly</a:t>
            </a:r>
          </a:p>
          <a:p>
            <a:r>
              <a:rPr lang="en-US" sz="4800" dirty="0">
                <a:ln w="0"/>
                <a:solidFill>
                  <a:prstClr val="black"/>
                </a:solidFill>
                <a:latin typeface="Corbel" panose="020B0503020204020204"/>
              </a:rPr>
              <a:t>		(“Others had it so much worse than I did”)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800" u="sng" dirty="0">
                <a:ln w="0"/>
                <a:solidFill>
                  <a:prstClr val="black"/>
                </a:solidFill>
                <a:latin typeface="Corbel" panose="020B0503020204020204"/>
              </a:rPr>
              <a:t>Accomplishment</a:t>
            </a:r>
            <a:r>
              <a:rPr lang="en-US" sz="4800" dirty="0">
                <a:ln w="0"/>
                <a:solidFill>
                  <a:prstClr val="black"/>
                </a:solidFill>
                <a:latin typeface="Corbel" panose="020B0503020204020204"/>
              </a:rPr>
              <a:t>-former patients liked the </a:t>
            </a:r>
            <a:r>
              <a:rPr lang="en-US" sz="4800" dirty="0" smtClean="0">
                <a:ln w="0"/>
                <a:solidFill>
                  <a:prstClr val="black"/>
                </a:solidFill>
                <a:latin typeface="Corbel" panose="020B0503020204020204"/>
              </a:rPr>
              <a:t>term, “beat it”</a:t>
            </a:r>
            <a:endParaRPr lang="en-US" sz="4800" dirty="0">
              <a:ln w="0"/>
              <a:solidFill>
                <a:prstClr val="black"/>
              </a:solidFill>
              <a:latin typeface="Corbel" panose="020B0503020204020204"/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800" u="sng" dirty="0">
                <a:ln w="0"/>
                <a:solidFill>
                  <a:prstClr val="black"/>
                </a:solidFill>
                <a:latin typeface="Corbel" panose="020B0503020204020204"/>
              </a:rPr>
              <a:t>Conflicted</a:t>
            </a:r>
            <a:r>
              <a:rPr lang="en-US" sz="4800" dirty="0">
                <a:ln w="0"/>
                <a:solidFill>
                  <a:prstClr val="black"/>
                </a:solidFill>
                <a:latin typeface="Corbel" panose="020B0503020204020204"/>
              </a:rPr>
              <a:t>-former patients had both positive and </a:t>
            </a:r>
          </a:p>
          <a:p>
            <a:r>
              <a:rPr lang="en-US" sz="4800" dirty="0">
                <a:ln w="0"/>
                <a:solidFill>
                  <a:prstClr val="black"/>
                </a:solidFill>
                <a:latin typeface="Corbel" panose="020B0503020204020204"/>
              </a:rPr>
              <a:t>		negative feelings about </a:t>
            </a:r>
            <a:r>
              <a:rPr lang="en-US" sz="4800" dirty="0" smtClean="0">
                <a:ln w="0"/>
                <a:solidFill>
                  <a:prstClr val="black"/>
                </a:solidFill>
                <a:latin typeface="Corbel" panose="020B0503020204020204"/>
              </a:rPr>
              <a:t>term simultaneously</a:t>
            </a:r>
            <a:endParaRPr lang="en-US" sz="4800" dirty="0">
              <a:ln w="0"/>
              <a:solidFill>
                <a:prstClr val="black"/>
              </a:solidFill>
              <a:latin typeface="Corbel" panose="020B0503020204020204"/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800" u="sng" dirty="0">
                <a:ln w="0"/>
                <a:solidFill>
                  <a:prstClr val="black"/>
                </a:solidFill>
                <a:latin typeface="Corbel" panose="020B0503020204020204"/>
              </a:rPr>
              <a:t>Problem with label</a:t>
            </a:r>
            <a:r>
              <a:rPr lang="en-US" sz="4800" dirty="0">
                <a:ln w="0"/>
                <a:solidFill>
                  <a:prstClr val="black"/>
                </a:solidFill>
                <a:latin typeface="Corbel" panose="020B0503020204020204"/>
              </a:rPr>
              <a:t>-did not like the </a:t>
            </a:r>
            <a:r>
              <a:rPr lang="en-US" sz="4800" dirty="0" smtClean="0">
                <a:ln w="0"/>
                <a:solidFill>
                  <a:prstClr val="black"/>
                </a:solidFill>
                <a:latin typeface="Corbel" panose="020B0503020204020204"/>
              </a:rPr>
              <a:t>term, or labels in general</a:t>
            </a:r>
            <a:endParaRPr lang="en-US" sz="4800" dirty="0">
              <a:ln w="0"/>
              <a:solidFill>
                <a:prstClr val="black"/>
              </a:solidFill>
              <a:latin typeface="Corbel" panose="020B0503020204020204"/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800" u="sng" dirty="0">
                <a:ln w="0"/>
                <a:solidFill>
                  <a:prstClr val="black"/>
                </a:solidFill>
                <a:latin typeface="Corbel" panose="020B0503020204020204"/>
              </a:rPr>
              <a:t>Apathetic</a:t>
            </a:r>
            <a:r>
              <a:rPr lang="en-US" sz="4800" dirty="0">
                <a:ln w="0"/>
                <a:solidFill>
                  <a:prstClr val="black"/>
                </a:solidFill>
                <a:latin typeface="Corbel" panose="020B0503020204020204"/>
              </a:rPr>
              <a:t>-do not like or dislike it, (“It is just there.”)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800" u="sng" dirty="0">
                <a:ln w="0"/>
                <a:solidFill>
                  <a:prstClr val="black"/>
                </a:solidFill>
                <a:latin typeface="Corbel" panose="020B0503020204020204"/>
              </a:rPr>
              <a:t>Life Changing</a:t>
            </a:r>
            <a:r>
              <a:rPr lang="en-US" sz="4800" dirty="0">
                <a:ln w="0"/>
                <a:solidFill>
                  <a:prstClr val="black"/>
                </a:solidFill>
                <a:latin typeface="Corbel" panose="020B0503020204020204"/>
              </a:rPr>
              <a:t>-like the term and experienced feelings of relief and gratitude for being </a:t>
            </a:r>
            <a:r>
              <a:rPr lang="en-US" sz="4800" dirty="0" smtClean="0">
                <a:ln w="0"/>
                <a:solidFill>
                  <a:prstClr val="black"/>
                </a:solidFill>
                <a:latin typeface="Corbel" panose="020B0503020204020204"/>
              </a:rPr>
              <a:t>alive, transformational</a:t>
            </a:r>
            <a:endParaRPr lang="en-US" sz="4800" dirty="0">
              <a:ln w="0"/>
              <a:solidFill>
                <a:prstClr val="black"/>
              </a:solidFill>
              <a:latin typeface="Corbel" panose="020B0503020204020204"/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endParaRPr lang="en-US" sz="5300" dirty="0">
              <a:ln w="0"/>
              <a:solidFill>
                <a:prstClr val="white"/>
              </a:solidFill>
              <a:latin typeface="Corbel" panose="020B0503020204020204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E56920B-5DF7-4D8A-8411-6C76BF517C1B}"/>
              </a:ext>
            </a:extLst>
          </p:cNvPr>
          <p:cNvSpPr txBox="1"/>
          <p:nvPr/>
        </p:nvSpPr>
        <p:spPr>
          <a:xfrm>
            <a:off x="16874035" y="12275113"/>
            <a:ext cx="15802456" cy="78329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3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/>
              </a:rPr>
              <a:t>Results: Suggested Terms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800" u="sng" dirty="0">
                <a:solidFill>
                  <a:prstClr val="black"/>
                </a:solidFill>
                <a:latin typeface="Corbel" panose="020B0503020204020204"/>
              </a:rPr>
              <a:t>Warrior or Fighter</a:t>
            </a:r>
            <a:r>
              <a:rPr lang="en-US" sz="4800" dirty="0">
                <a:solidFill>
                  <a:prstClr val="black"/>
                </a:solidFill>
                <a:latin typeface="Corbel" panose="020B0503020204020204"/>
              </a:rPr>
              <a:t>-references to beating cancer</a:t>
            </a:r>
            <a:endParaRPr lang="en-US" sz="4800" u="sng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bel" panose="020B0503020204020204"/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800" u="sng" dirty="0">
                <a:solidFill>
                  <a:prstClr val="black"/>
                </a:solidFill>
                <a:latin typeface="Corbel" panose="020B0503020204020204"/>
              </a:rPr>
              <a:t>No Labels</a:t>
            </a:r>
            <a:r>
              <a:rPr lang="en-US" sz="4800" u="sng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/>
              </a:rPr>
              <a:t>-</a:t>
            </a:r>
            <a:r>
              <a:rPr lang="en-US" sz="4800" dirty="0">
                <a:solidFill>
                  <a:prstClr val="black"/>
                </a:solidFill>
                <a:latin typeface="Corbel" panose="020B0503020204020204"/>
              </a:rPr>
              <a:t>there should not be a label for people</a:t>
            </a:r>
            <a:endParaRPr lang="en-US" sz="4800" u="sng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bel" panose="020B0503020204020204"/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800" u="sng" dirty="0">
                <a:solidFill>
                  <a:prstClr val="black"/>
                </a:solidFill>
                <a:latin typeface="Corbel" panose="020B0503020204020204"/>
              </a:rPr>
              <a:t>Survivor</a:t>
            </a:r>
            <a:r>
              <a:rPr lang="en-US" sz="4800" u="sng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/>
              </a:rPr>
              <a:t>-</a:t>
            </a:r>
            <a:r>
              <a:rPr lang="en-US" sz="4800" dirty="0">
                <a:solidFill>
                  <a:prstClr val="black"/>
                </a:solidFill>
                <a:latin typeface="Corbel" panose="020B0503020204020204"/>
              </a:rPr>
              <a:t>like the term, no better term available</a:t>
            </a:r>
            <a:endParaRPr lang="en-US" sz="4800" u="sng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bel" panose="020B0503020204020204"/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800" u="sng" dirty="0">
                <a:solidFill>
                  <a:prstClr val="black"/>
                </a:solidFill>
                <a:latin typeface="Corbel" panose="020B0503020204020204"/>
              </a:rPr>
              <a:t>Non-identification</a:t>
            </a:r>
            <a:r>
              <a:rPr lang="en-US" sz="4800" u="sng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/>
              </a:rPr>
              <a:t>-</a:t>
            </a:r>
            <a:r>
              <a:rPr lang="en-US" sz="4800" dirty="0">
                <a:solidFill>
                  <a:prstClr val="black"/>
                </a:solidFill>
                <a:latin typeface="Corbel" panose="020B0503020204020204"/>
              </a:rPr>
              <a:t> don’t identify with label but do not have better one</a:t>
            </a:r>
            <a:endParaRPr lang="en-US" sz="4800" u="sng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bel" panose="020B0503020204020204"/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800" u="sng" dirty="0">
                <a:solidFill>
                  <a:prstClr val="black"/>
                </a:solidFill>
                <a:latin typeface="Corbel" panose="020B0503020204020204"/>
              </a:rPr>
              <a:t>Former Patient-</a:t>
            </a:r>
            <a:r>
              <a:rPr lang="en-US" sz="4800" dirty="0">
                <a:solidFill>
                  <a:prstClr val="black"/>
                </a:solidFill>
                <a:latin typeface="Corbel" panose="020B0503020204020204"/>
              </a:rPr>
              <a:t> someone who had cancer but does not anymore</a:t>
            </a:r>
            <a:endParaRPr lang="en-US" sz="4800" u="sng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bel" panose="020B0503020204020204"/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800" u="sng" dirty="0">
                <a:solidFill>
                  <a:prstClr val="black"/>
                </a:solidFill>
                <a:latin typeface="Corbel" panose="020B0503020204020204"/>
              </a:rPr>
              <a:t>Participant</a:t>
            </a:r>
            <a:r>
              <a:rPr lang="en-US" sz="4800" u="sng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/>
              </a:rPr>
              <a:t>-</a:t>
            </a:r>
            <a:r>
              <a:rPr lang="en-US" sz="4800" dirty="0">
                <a:solidFill>
                  <a:prstClr val="black"/>
                </a:solidFill>
                <a:latin typeface="Corbel" panose="020B0503020204020204"/>
              </a:rPr>
              <a:t>this term is suggested because individuals do not feel they have conquered cancer yet</a:t>
            </a:r>
            <a:endParaRPr lang="en-US" sz="4800" u="sng" dirty="0">
              <a:solidFill>
                <a:prstClr val="black"/>
              </a:solidFill>
              <a:latin typeface="Corbel" panose="020B0503020204020204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1834F6C-D2A4-4A00-98A5-4816B9824119}"/>
              </a:ext>
            </a:extLst>
          </p:cNvPr>
          <p:cNvSpPr/>
          <p:nvPr/>
        </p:nvSpPr>
        <p:spPr>
          <a:xfrm>
            <a:off x="16874034" y="19659583"/>
            <a:ext cx="15802457" cy="238526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5300" b="1" dirty="0">
                <a:ln w="0"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/>
              </a:rPr>
              <a:t>Results: Survivorship Services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800" dirty="0">
                <a:ln w="0">
                  <a:noFill/>
                </a:ln>
                <a:solidFill>
                  <a:prstClr val="black"/>
                </a:solidFill>
                <a:latin typeface="Corbel" panose="020B0503020204020204"/>
              </a:rPr>
              <a:t>While individuals were aware of the service, most did not use </a:t>
            </a:r>
            <a:r>
              <a:rPr lang="en-US" sz="4800" dirty="0" smtClean="0">
                <a:ln w="0">
                  <a:noFill/>
                </a:ln>
                <a:solidFill>
                  <a:prstClr val="black"/>
                </a:solidFill>
                <a:latin typeface="Corbel" panose="020B0503020204020204"/>
              </a:rPr>
              <a:t>them, may be due to lack of identification </a:t>
            </a:r>
            <a:endParaRPr lang="en-US" sz="4800" dirty="0">
              <a:ln w="0">
                <a:noFill/>
              </a:ln>
              <a:solidFill>
                <a:prstClr val="black"/>
              </a:solidFill>
              <a:latin typeface="Corbel" panose="020B0503020204020204"/>
            </a:endParaRPr>
          </a:p>
        </p:txBody>
      </p:sp>
    </p:spTree>
    <p:extLst>
      <p:ext uri="{BB962C8B-B14F-4D97-AF65-F5344CB8AC3E}">
        <p14:creationId xmlns:p14="http://schemas.microsoft.com/office/powerpoint/2010/main" val="486344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127</TotalTime>
  <Words>359</Words>
  <Application>Microsoft Office PowerPoint</Application>
  <PresentationFormat>Custom</PresentationFormat>
  <Paragraphs>35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Corbel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Katie Simon</dc:creator>
  <cp:lastModifiedBy>Windows User</cp:lastModifiedBy>
  <cp:revision>4</cp:revision>
  <dcterms:created xsi:type="dcterms:W3CDTF">2019-04-01T19:09:22Z</dcterms:created>
  <dcterms:modified xsi:type="dcterms:W3CDTF">2020-02-11T23:45:15Z</dcterms:modified>
</cp:coreProperties>
</file>